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5" r:id="rId20"/>
    <p:sldId id="274"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68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73D218-27A1-4331-AC16-E4D35DF8A096}" type="datetimeFigureOut">
              <a:rPr lang="en-US" smtClean="0"/>
              <a:t>2/24/2016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09293A-2BB6-4930-9956-3E4031E91EAE}" type="slidenum">
              <a:rPr lang="en-US" smtClean="0"/>
              <a:t>‹#›</a:t>
            </a:fld>
            <a:endParaRPr lang="en-US"/>
          </a:p>
        </p:txBody>
      </p:sp>
    </p:spTree>
    <p:extLst>
      <p:ext uri="{BB962C8B-B14F-4D97-AF65-F5344CB8AC3E}">
        <p14:creationId xmlns:p14="http://schemas.microsoft.com/office/powerpoint/2010/main" val="1757650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09293A-2BB6-4930-9956-3E4031E91EAE}" type="slidenum">
              <a:rPr lang="en-US" smtClean="0"/>
              <a:t>1</a:t>
            </a:fld>
            <a:endParaRPr lang="en-US"/>
          </a:p>
        </p:txBody>
      </p:sp>
    </p:spTree>
    <p:extLst>
      <p:ext uri="{BB962C8B-B14F-4D97-AF65-F5344CB8AC3E}">
        <p14:creationId xmlns:p14="http://schemas.microsoft.com/office/powerpoint/2010/main" val="2672232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When solving a problem I:  (V) Write or draw diagrams to see it.  (A) Talk myself through it.  (K) Use my entire body or move objects to help me think. </a:t>
            </a:r>
            <a:endParaRPr lang="en-US" dirty="0"/>
          </a:p>
        </p:txBody>
      </p:sp>
      <p:sp>
        <p:nvSpPr>
          <p:cNvPr id="4" name="Slide Number Placeholder 3"/>
          <p:cNvSpPr>
            <a:spLocks noGrp="1"/>
          </p:cNvSpPr>
          <p:nvPr>
            <p:ph type="sldNum" sz="quarter" idx="10"/>
          </p:nvPr>
        </p:nvSpPr>
        <p:spPr/>
        <p:txBody>
          <a:bodyPr/>
          <a:lstStyle/>
          <a:p>
            <a:fld id="{5509293A-2BB6-4930-9956-3E4031E91EAE}" type="slidenum">
              <a:rPr lang="en-US" smtClean="0"/>
              <a:t>10</a:t>
            </a:fld>
            <a:endParaRPr lang="en-US"/>
          </a:p>
        </p:txBody>
      </p:sp>
    </p:spTree>
    <p:extLst>
      <p:ext uri="{BB962C8B-B14F-4D97-AF65-F5344CB8AC3E}">
        <p14:creationId xmlns:p14="http://schemas.microsoft.com/office/powerpoint/2010/main" val="366548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When given written instructions on how to build something, I: (V) Read them silently and try to visualize how the parts will fit together.  (A) Read them out loud and talk to myself as I put the part together.  (K) Try to put the parts together first and read later.  </a:t>
            </a:r>
            <a:endParaRPr lang="en-US" dirty="0"/>
          </a:p>
        </p:txBody>
      </p:sp>
      <p:sp>
        <p:nvSpPr>
          <p:cNvPr id="4" name="Slide Number Placeholder 3"/>
          <p:cNvSpPr>
            <a:spLocks noGrp="1"/>
          </p:cNvSpPr>
          <p:nvPr>
            <p:ph type="sldNum" sz="quarter" idx="10"/>
          </p:nvPr>
        </p:nvSpPr>
        <p:spPr/>
        <p:txBody>
          <a:bodyPr/>
          <a:lstStyle/>
          <a:p>
            <a:fld id="{5509293A-2BB6-4930-9956-3E4031E91EAE}" type="slidenum">
              <a:rPr lang="en-US" smtClean="0"/>
              <a:t>11</a:t>
            </a:fld>
            <a:endParaRPr lang="en-US"/>
          </a:p>
        </p:txBody>
      </p:sp>
    </p:spTree>
    <p:extLst>
      <p:ext uri="{BB962C8B-B14F-4D97-AF65-F5344CB8AC3E}">
        <p14:creationId xmlns:p14="http://schemas.microsoft.com/office/powerpoint/2010/main" val="2897256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 To keep occupied while waiting, I:  (V) Look around, stare, or read.  (A) Talk or listen to others.  (K) Walk around, manipulate things with my hands, or move/shake my feet as I sit.</a:t>
            </a:r>
            <a:endParaRPr lang="en-US" dirty="0"/>
          </a:p>
        </p:txBody>
      </p:sp>
      <p:sp>
        <p:nvSpPr>
          <p:cNvPr id="4" name="Slide Number Placeholder 3"/>
          <p:cNvSpPr>
            <a:spLocks noGrp="1"/>
          </p:cNvSpPr>
          <p:nvPr>
            <p:ph type="sldNum" sz="quarter" idx="10"/>
          </p:nvPr>
        </p:nvSpPr>
        <p:spPr/>
        <p:txBody>
          <a:bodyPr/>
          <a:lstStyle/>
          <a:p>
            <a:fld id="{5509293A-2BB6-4930-9956-3E4031E91EAE}" type="slidenum">
              <a:rPr lang="en-US" smtClean="0"/>
              <a:t>12</a:t>
            </a:fld>
            <a:endParaRPr lang="en-US"/>
          </a:p>
        </p:txBody>
      </p:sp>
    </p:spTree>
    <p:extLst>
      <p:ext uri="{BB962C8B-B14F-4D97-AF65-F5344CB8AC3E}">
        <p14:creationId xmlns:p14="http://schemas.microsoft.com/office/powerpoint/2010/main" val="1081543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If I had to verbally describe something to another person, I would:  (V) Be brief because I do not like to talk at length.  (A) Go into great detail because I like to talk.  (K) Gesture and move around while talking. </a:t>
            </a:r>
            <a:endParaRPr lang="en-US" dirty="0"/>
          </a:p>
        </p:txBody>
      </p:sp>
      <p:sp>
        <p:nvSpPr>
          <p:cNvPr id="4" name="Slide Number Placeholder 3"/>
          <p:cNvSpPr>
            <a:spLocks noGrp="1"/>
          </p:cNvSpPr>
          <p:nvPr>
            <p:ph type="sldNum" sz="quarter" idx="10"/>
          </p:nvPr>
        </p:nvSpPr>
        <p:spPr/>
        <p:txBody>
          <a:bodyPr/>
          <a:lstStyle/>
          <a:p>
            <a:fld id="{5509293A-2BB6-4930-9956-3E4031E91EAE}" type="slidenum">
              <a:rPr lang="en-US" smtClean="0"/>
              <a:t>13</a:t>
            </a:fld>
            <a:endParaRPr lang="en-US"/>
          </a:p>
        </p:txBody>
      </p:sp>
    </p:spTree>
    <p:extLst>
      <p:ext uri="{BB962C8B-B14F-4D97-AF65-F5344CB8AC3E}">
        <p14:creationId xmlns:p14="http://schemas.microsoft.com/office/powerpoint/2010/main" val="3473536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If someone were verbally describing something to another person, I would:  (V) Try to visualize what he/she was saying.  (A) Enjoy listening but want to interrupt and talk myself.  (K) Become bored if her/his description got too long and detailed. </a:t>
            </a:r>
            <a:endParaRPr lang="en-US" dirty="0"/>
          </a:p>
        </p:txBody>
      </p:sp>
      <p:sp>
        <p:nvSpPr>
          <p:cNvPr id="4" name="Slide Number Placeholder 3"/>
          <p:cNvSpPr>
            <a:spLocks noGrp="1"/>
          </p:cNvSpPr>
          <p:nvPr>
            <p:ph type="sldNum" sz="quarter" idx="10"/>
          </p:nvPr>
        </p:nvSpPr>
        <p:spPr/>
        <p:txBody>
          <a:bodyPr/>
          <a:lstStyle/>
          <a:p>
            <a:fld id="{5509293A-2BB6-4930-9956-3E4031E91EAE}" type="slidenum">
              <a:rPr lang="en-US" smtClean="0"/>
              <a:t>14</a:t>
            </a:fld>
            <a:endParaRPr lang="en-US"/>
          </a:p>
        </p:txBody>
      </p:sp>
    </p:spTree>
    <p:extLst>
      <p:ext uri="{BB962C8B-B14F-4D97-AF65-F5344CB8AC3E}">
        <p14:creationId xmlns:p14="http://schemas.microsoft.com/office/powerpoint/2010/main" val="1701390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When trying to recall names, I remember:  (V) Faces but forget names.  (A) Names, but forget faces.  (K) The situation where I met the person rather than the person’s name or face. </a:t>
            </a:r>
            <a:endParaRPr lang="en-US" dirty="0"/>
          </a:p>
        </p:txBody>
      </p:sp>
      <p:sp>
        <p:nvSpPr>
          <p:cNvPr id="4" name="Slide Number Placeholder 3"/>
          <p:cNvSpPr>
            <a:spLocks noGrp="1"/>
          </p:cNvSpPr>
          <p:nvPr>
            <p:ph type="sldNum" sz="quarter" idx="10"/>
          </p:nvPr>
        </p:nvSpPr>
        <p:spPr/>
        <p:txBody>
          <a:bodyPr/>
          <a:lstStyle/>
          <a:p>
            <a:fld id="{5509293A-2BB6-4930-9956-3E4031E91EAE}" type="slidenum">
              <a:rPr lang="en-US" smtClean="0"/>
              <a:t>15</a:t>
            </a:fld>
            <a:endParaRPr lang="en-US"/>
          </a:p>
        </p:txBody>
      </p:sp>
    </p:spTree>
    <p:extLst>
      <p:ext uri="{BB962C8B-B14F-4D97-AF65-F5344CB8AC3E}">
        <p14:creationId xmlns:p14="http://schemas.microsoft.com/office/powerpoint/2010/main" val="538999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Scoring instructions: Add the number of responses for each letter and enter the total below. The area with the highest number of responses is your primary mode of learning. </a:t>
            </a:r>
            <a:endParaRPr lang="en-US" dirty="0"/>
          </a:p>
        </p:txBody>
      </p:sp>
      <p:sp>
        <p:nvSpPr>
          <p:cNvPr id="4" name="Slide Number Placeholder 3"/>
          <p:cNvSpPr>
            <a:spLocks noGrp="1"/>
          </p:cNvSpPr>
          <p:nvPr>
            <p:ph type="sldNum" sz="quarter" idx="10"/>
          </p:nvPr>
        </p:nvSpPr>
        <p:spPr/>
        <p:txBody>
          <a:bodyPr/>
          <a:lstStyle/>
          <a:p>
            <a:fld id="{5509293A-2BB6-4930-9956-3E4031E91EAE}" type="slidenum">
              <a:rPr lang="en-US" smtClean="0"/>
              <a:t>16</a:t>
            </a:fld>
            <a:endParaRPr lang="en-US"/>
          </a:p>
        </p:txBody>
      </p:sp>
    </p:spTree>
    <p:extLst>
      <p:ext uri="{BB962C8B-B14F-4D97-AF65-F5344CB8AC3E}">
        <p14:creationId xmlns:p14="http://schemas.microsoft.com/office/powerpoint/2010/main" val="2891966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If I have to learn how to do something, I learn best when I:  (V) Watch someone show me how.  (A) Hear someone tell me how.  (K) Try to do it myself. </a:t>
            </a:r>
            <a:endParaRPr lang="en-US" dirty="0"/>
          </a:p>
        </p:txBody>
      </p:sp>
      <p:sp>
        <p:nvSpPr>
          <p:cNvPr id="4" name="Slide Number Placeholder 3"/>
          <p:cNvSpPr>
            <a:spLocks noGrp="1"/>
          </p:cNvSpPr>
          <p:nvPr>
            <p:ph type="sldNum" sz="quarter" idx="10"/>
          </p:nvPr>
        </p:nvSpPr>
        <p:spPr/>
        <p:txBody>
          <a:bodyPr/>
          <a:lstStyle/>
          <a:p>
            <a:fld id="{5509293A-2BB6-4930-9956-3E4031E91EAE}" type="slidenum">
              <a:rPr lang="en-US" smtClean="0"/>
              <a:t>2</a:t>
            </a:fld>
            <a:endParaRPr lang="en-US"/>
          </a:p>
        </p:txBody>
      </p:sp>
    </p:spTree>
    <p:extLst>
      <p:ext uri="{BB962C8B-B14F-4D97-AF65-F5344CB8AC3E}">
        <p14:creationId xmlns:p14="http://schemas.microsoft.com/office/powerpoint/2010/main" val="422148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When I read, I often find that I: (V) Visualize what I am reading in my mind’s eye.  (A) Read out loud or hear the words inside my head.  (K) Fidget and try to “feel” the content.</a:t>
            </a:r>
            <a:endParaRPr lang="en-US" dirty="0"/>
          </a:p>
        </p:txBody>
      </p:sp>
      <p:sp>
        <p:nvSpPr>
          <p:cNvPr id="4" name="Slide Number Placeholder 3"/>
          <p:cNvSpPr>
            <a:spLocks noGrp="1"/>
          </p:cNvSpPr>
          <p:nvPr>
            <p:ph type="sldNum" sz="quarter" idx="10"/>
          </p:nvPr>
        </p:nvSpPr>
        <p:spPr/>
        <p:txBody>
          <a:bodyPr/>
          <a:lstStyle/>
          <a:p>
            <a:fld id="{5509293A-2BB6-4930-9956-3E4031E91EAE}" type="slidenum">
              <a:rPr lang="en-US" smtClean="0"/>
              <a:t>3</a:t>
            </a:fld>
            <a:endParaRPr lang="en-US"/>
          </a:p>
        </p:txBody>
      </p:sp>
    </p:spTree>
    <p:extLst>
      <p:ext uri="{BB962C8B-B14F-4D97-AF65-F5344CB8AC3E}">
        <p14:creationId xmlns:p14="http://schemas.microsoft.com/office/powerpoint/2010/main" val="232343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When asked to give directions, I:  (V) See the actual places in my mind as I say them or prefer to draw them.  (A) Have no difficulty in giving them verbally.  (K) Have to point or move my body as I give them. </a:t>
            </a:r>
            <a:endParaRPr lang="en-US" dirty="0"/>
          </a:p>
        </p:txBody>
      </p:sp>
      <p:sp>
        <p:nvSpPr>
          <p:cNvPr id="4" name="Slide Number Placeholder 3"/>
          <p:cNvSpPr>
            <a:spLocks noGrp="1"/>
          </p:cNvSpPr>
          <p:nvPr>
            <p:ph type="sldNum" sz="quarter" idx="10"/>
          </p:nvPr>
        </p:nvSpPr>
        <p:spPr/>
        <p:txBody>
          <a:bodyPr/>
          <a:lstStyle/>
          <a:p>
            <a:fld id="{5509293A-2BB6-4930-9956-3E4031E91EAE}" type="slidenum">
              <a:rPr lang="en-US" smtClean="0"/>
              <a:t>4</a:t>
            </a:fld>
            <a:endParaRPr lang="en-US"/>
          </a:p>
        </p:txBody>
      </p:sp>
    </p:spTree>
    <p:extLst>
      <p:ext uri="{BB962C8B-B14F-4D97-AF65-F5344CB8AC3E}">
        <p14:creationId xmlns:p14="http://schemas.microsoft.com/office/powerpoint/2010/main" val="4223587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If I am unsure how to (V) Write it in order to determine if it looks right. (A) Spell it out loud in order to determine if it sounds right.  (K) Write it in order to determine if it feels right. </a:t>
            </a:r>
            <a:endParaRPr lang="en-US" dirty="0"/>
          </a:p>
        </p:txBody>
      </p:sp>
      <p:sp>
        <p:nvSpPr>
          <p:cNvPr id="4" name="Slide Number Placeholder 3"/>
          <p:cNvSpPr>
            <a:spLocks noGrp="1"/>
          </p:cNvSpPr>
          <p:nvPr>
            <p:ph type="sldNum" sz="quarter" idx="10"/>
          </p:nvPr>
        </p:nvSpPr>
        <p:spPr/>
        <p:txBody>
          <a:bodyPr/>
          <a:lstStyle/>
          <a:p>
            <a:fld id="{5509293A-2BB6-4930-9956-3E4031E91EAE}" type="slidenum">
              <a:rPr lang="en-US" smtClean="0"/>
              <a:t>5</a:t>
            </a:fld>
            <a:endParaRPr lang="en-US"/>
          </a:p>
        </p:txBody>
      </p:sp>
    </p:spTree>
    <p:extLst>
      <p:ext uri="{BB962C8B-B14F-4D97-AF65-F5344CB8AC3E}">
        <p14:creationId xmlns:p14="http://schemas.microsoft.com/office/powerpoint/2010/main" val="2871879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When I write I:  (V) Am concerned with how neat and well spaced my letters and words appear.  (A) Often say the letters and words to myself.  (K) Push hard on my part or pencil and can feel the flow of the words. </a:t>
            </a:r>
            <a:endParaRPr lang="en-US" dirty="0"/>
          </a:p>
        </p:txBody>
      </p:sp>
      <p:sp>
        <p:nvSpPr>
          <p:cNvPr id="4" name="Slide Number Placeholder 3"/>
          <p:cNvSpPr>
            <a:spLocks noGrp="1"/>
          </p:cNvSpPr>
          <p:nvPr>
            <p:ph type="sldNum" sz="quarter" idx="10"/>
          </p:nvPr>
        </p:nvSpPr>
        <p:spPr/>
        <p:txBody>
          <a:bodyPr/>
          <a:lstStyle/>
          <a:p>
            <a:fld id="{5509293A-2BB6-4930-9956-3E4031E91EAE}" type="slidenum">
              <a:rPr lang="en-US" smtClean="0"/>
              <a:t>6</a:t>
            </a:fld>
            <a:endParaRPr lang="en-US"/>
          </a:p>
        </p:txBody>
      </p:sp>
    </p:spTree>
    <p:extLst>
      <p:ext uri="{BB962C8B-B14F-4D97-AF65-F5344CB8AC3E}">
        <p14:creationId xmlns:p14="http://schemas.microsoft.com/office/powerpoint/2010/main" val="2972826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If I had to remember a list of items, I would remember it best if:  (V) Wrote them down. (A) Said them over and over to myself.  (K) Move around and used my fingers to name each item. </a:t>
            </a:r>
            <a:endParaRPr lang="en-US" dirty="0"/>
          </a:p>
        </p:txBody>
      </p:sp>
      <p:sp>
        <p:nvSpPr>
          <p:cNvPr id="4" name="Slide Number Placeholder 3"/>
          <p:cNvSpPr>
            <a:spLocks noGrp="1"/>
          </p:cNvSpPr>
          <p:nvPr>
            <p:ph type="sldNum" sz="quarter" idx="10"/>
          </p:nvPr>
        </p:nvSpPr>
        <p:spPr/>
        <p:txBody>
          <a:bodyPr/>
          <a:lstStyle/>
          <a:p>
            <a:fld id="{5509293A-2BB6-4930-9956-3E4031E91EAE}" type="slidenum">
              <a:rPr lang="en-US" smtClean="0"/>
              <a:t>7</a:t>
            </a:fld>
            <a:endParaRPr lang="en-US"/>
          </a:p>
        </p:txBody>
      </p:sp>
    </p:spTree>
    <p:extLst>
      <p:ext uri="{BB962C8B-B14F-4D97-AF65-F5344CB8AC3E}">
        <p14:creationId xmlns:p14="http://schemas.microsoft.com/office/powerpoint/2010/main" val="1337984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I prefer teachers who:  (V) Use a board or overhead projector while they lecture.  (A) Talk with lots of expression.  (K) Use hands­</a:t>
            </a:r>
            <a:r>
              <a:rPr lang="en-US" baseline="0" dirty="0" smtClean="0"/>
              <a:t> </a:t>
            </a:r>
            <a:r>
              <a:rPr lang="en-US" dirty="0" smtClean="0"/>
              <a:t>on activities.  </a:t>
            </a:r>
            <a:endParaRPr lang="en-US" dirty="0"/>
          </a:p>
        </p:txBody>
      </p:sp>
      <p:sp>
        <p:nvSpPr>
          <p:cNvPr id="4" name="Slide Number Placeholder 3"/>
          <p:cNvSpPr>
            <a:spLocks noGrp="1"/>
          </p:cNvSpPr>
          <p:nvPr>
            <p:ph type="sldNum" sz="quarter" idx="10"/>
          </p:nvPr>
        </p:nvSpPr>
        <p:spPr/>
        <p:txBody>
          <a:bodyPr/>
          <a:lstStyle/>
          <a:p>
            <a:fld id="{5509293A-2BB6-4930-9956-3E4031E91EAE}" type="slidenum">
              <a:rPr lang="en-US" smtClean="0"/>
              <a:t>8</a:t>
            </a:fld>
            <a:endParaRPr lang="en-US"/>
          </a:p>
        </p:txBody>
      </p:sp>
    </p:spTree>
    <p:extLst>
      <p:ext uri="{BB962C8B-B14F-4D97-AF65-F5344CB8AC3E}">
        <p14:creationId xmlns:p14="http://schemas.microsoft.com/office/powerpoint/2010/main" val="3219192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When trying to concentrate, I have a difficult time when:  (V) There is a lot of clutter or movement in the room.  (A) There is a lot of noise in the room.  (K) I have to sit still for any length of time.</a:t>
            </a:r>
            <a:endParaRPr lang="en-US" dirty="0"/>
          </a:p>
        </p:txBody>
      </p:sp>
      <p:sp>
        <p:nvSpPr>
          <p:cNvPr id="4" name="Slide Number Placeholder 3"/>
          <p:cNvSpPr>
            <a:spLocks noGrp="1"/>
          </p:cNvSpPr>
          <p:nvPr>
            <p:ph type="sldNum" sz="quarter" idx="10"/>
          </p:nvPr>
        </p:nvSpPr>
        <p:spPr/>
        <p:txBody>
          <a:bodyPr/>
          <a:lstStyle/>
          <a:p>
            <a:fld id="{5509293A-2BB6-4930-9956-3E4031E91EAE}" type="slidenum">
              <a:rPr lang="en-US" smtClean="0"/>
              <a:t>9</a:t>
            </a:fld>
            <a:endParaRPr lang="en-US"/>
          </a:p>
        </p:txBody>
      </p:sp>
    </p:spTree>
    <p:extLst>
      <p:ext uri="{BB962C8B-B14F-4D97-AF65-F5344CB8AC3E}">
        <p14:creationId xmlns:p14="http://schemas.microsoft.com/office/powerpoint/2010/main" val="4210991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2C4A79-F8E5-41DB-88D7-30EA6DB1DBB7}"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7DA10-FC9D-4782-9858-2840ABA00C8B}" type="slidenum">
              <a:rPr lang="en-US" smtClean="0"/>
              <a:t>‹#›</a:t>
            </a:fld>
            <a:endParaRPr lang="en-US"/>
          </a:p>
        </p:txBody>
      </p:sp>
    </p:spTree>
    <p:extLst>
      <p:ext uri="{BB962C8B-B14F-4D97-AF65-F5344CB8AC3E}">
        <p14:creationId xmlns:p14="http://schemas.microsoft.com/office/powerpoint/2010/main" val="376199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C4A79-F8E5-41DB-88D7-30EA6DB1DBB7}"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7DA10-FC9D-4782-9858-2840ABA00C8B}" type="slidenum">
              <a:rPr lang="en-US" smtClean="0"/>
              <a:t>‹#›</a:t>
            </a:fld>
            <a:endParaRPr lang="en-US"/>
          </a:p>
        </p:txBody>
      </p:sp>
    </p:spTree>
    <p:extLst>
      <p:ext uri="{BB962C8B-B14F-4D97-AF65-F5344CB8AC3E}">
        <p14:creationId xmlns:p14="http://schemas.microsoft.com/office/powerpoint/2010/main" val="346258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C4A79-F8E5-41DB-88D7-30EA6DB1DBB7}"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7DA10-FC9D-4782-9858-2840ABA00C8B}" type="slidenum">
              <a:rPr lang="en-US" smtClean="0"/>
              <a:t>‹#›</a:t>
            </a:fld>
            <a:endParaRPr lang="en-US"/>
          </a:p>
        </p:txBody>
      </p:sp>
    </p:spTree>
    <p:extLst>
      <p:ext uri="{BB962C8B-B14F-4D97-AF65-F5344CB8AC3E}">
        <p14:creationId xmlns:p14="http://schemas.microsoft.com/office/powerpoint/2010/main" val="189913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C4A79-F8E5-41DB-88D7-30EA6DB1DBB7}"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7DA10-FC9D-4782-9858-2840ABA00C8B}" type="slidenum">
              <a:rPr lang="en-US" smtClean="0"/>
              <a:t>‹#›</a:t>
            </a:fld>
            <a:endParaRPr lang="en-US"/>
          </a:p>
        </p:txBody>
      </p:sp>
    </p:spTree>
    <p:extLst>
      <p:ext uri="{BB962C8B-B14F-4D97-AF65-F5344CB8AC3E}">
        <p14:creationId xmlns:p14="http://schemas.microsoft.com/office/powerpoint/2010/main" val="798525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2C4A79-F8E5-41DB-88D7-30EA6DB1DBB7}"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7DA10-FC9D-4782-9858-2840ABA00C8B}" type="slidenum">
              <a:rPr lang="en-US" smtClean="0"/>
              <a:t>‹#›</a:t>
            </a:fld>
            <a:endParaRPr lang="en-US"/>
          </a:p>
        </p:txBody>
      </p:sp>
    </p:spTree>
    <p:extLst>
      <p:ext uri="{BB962C8B-B14F-4D97-AF65-F5344CB8AC3E}">
        <p14:creationId xmlns:p14="http://schemas.microsoft.com/office/powerpoint/2010/main" val="391294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2C4A79-F8E5-41DB-88D7-30EA6DB1DBB7}"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7DA10-FC9D-4782-9858-2840ABA00C8B}" type="slidenum">
              <a:rPr lang="en-US" smtClean="0"/>
              <a:t>‹#›</a:t>
            </a:fld>
            <a:endParaRPr lang="en-US"/>
          </a:p>
        </p:txBody>
      </p:sp>
    </p:spTree>
    <p:extLst>
      <p:ext uri="{BB962C8B-B14F-4D97-AF65-F5344CB8AC3E}">
        <p14:creationId xmlns:p14="http://schemas.microsoft.com/office/powerpoint/2010/main" val="386746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2C4A79-F8E5-41DB-88D7-30EA6DB1DBB7}" type="datetimeFigureOut">
              <a:rPr lang="en-US" smtClean="0"/>
              <a:t>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7DA10-FC9D-4782-9858-2840ABA00C8B}" type="slidenum">
              <a:rPr lang="en-US" smtClean="0"/>
              <a:t>‹#›</a:t>
            </a:fld>
            <a:endParaRPr lang="en-US"/>
          </a:p>
        </p:txBody>
      </p:sp>
    </p:spTree>
    <p:extLst>
      <p:ext uri="{BB962C8B-B14F-4D97-AF65-F5344CB8AC3E}">
        <p14:creationId xmlns:p14="http://schemas.microsoft.com/office/powerpoint/2010/main" val="219861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2C4A79-F8E5-41DB-88D7-30EA6DB1DBB7}" type="datetimeFigureOut">
              <a:rPr lang="en-US" smtClean="0"/>
              <a:t>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7DA10-FC9D-4782-9858-2840ABA00C8B}" type="slidenum">
              <a:rPr lang="en-US" smtClean="0"/>
              <a:t>‹#›</a:t>
            </a:fld>
            <a:endParaRPr lang="en-US"/>
          </a:p>
        </p:txBody>
      </p:sp>
    </p:spTree>
    <p:extLst>
      <p:ext uri="{BB962C8B-B14F-4D97-AF65-F5344CB8AC3E}">
        <p14:creationId xmlns:p14="http://schemas.microsoft.com/office/powerpoint/2010/main" val="393406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C4A79-F8E5-41DB-88D7-30EA6DB1DBB7}" type="datetimeFigureOut">
              <a:rPr lang="en-US" smtClean="0"/>
              <a:t>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7DA10-FC9D-4782-9858-2840ABA00C8B}" type="slidenum">
              <a:rPr lang="en-US" smtClean="0"/>
              <a:t>‹#›</a:t>
            </a:fld>
            <a:endParaRPr lang="en-US"/>
          </a:p>
        </p:txBody>
      </p:sp>
    </p:spTree>
    <p:extLst>
      <p:ext uri="{BB962C8B-B14F-4D97-AF65-F5344CB8AC3E}">
        <p14:creationId xmlns:p14="http://schemas.microsoft.com/office/powerpoint/2010/main" val="379020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2C4A79-F8E5-41DB-88D7-30EA6DB1DBB7}"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7DA10-FC9D-4782-9858-2840ABA00C8B}" type="slidenum">
              <a:rPr lang="en-US" smtClean="0"/>
              <a:t>‹#›</a:t>
            </a:fld>
            <a:endParaRPr lang="en-US"/>
          </a:p>
        </p:txBody>
      </p:sp>
    </p:spTree>
    <p:extLst>
      <p:ext uri="{BB962C8B-B14F-4D97-AF65-F5344CB8AC3E}">
        <p14:creationId xmlns:p14="http://schemas.microsoft.com/office/powerpoint/2010/main" val="3863002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2C4A79-F8E5-41DB-88D7-30EA6DB1DBB7}"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7DA10-FC9D-4782-9858-2840ABA00C8B}" type="slidenum">
              <a:rPr lang="en-US" smtClean="0"/>
              <a:t>‹#›</a:t>
            </a:fld>
            <a:endParaRPr lang="en-US"/>
          </a:p>
        </p:txBody>
      </p:sp>
    </p:spTree>
    <p:extLst>
      <p:ext uri="{BB962C8B-B14F-4D97-AF65-F5344CB8AC3E}">
        <p14:creationId xmlns:p14="http://schemas.microsoft.com/office/powerpoint/2010/main" val="264156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C4A79-F8E5-41DB-88D7-30EA6DB1DBB7}" type="datetimeFigureOut">
              <a:rPr lang="en-US" smtClean="0"/>
              <a:t>2/24/2016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7DA10-FC9D-4782-9858-2840ABA00C8B}" type="slidenum">
              <a:rPr lang="en-US" smtClean="0"/>
              <a:t>‹#›</a:t>
            </a:fld>
            <a:endParaRPr lang="en-US"/>
          </a:p>
        </p:txBody>
      </p:sp>
    </p:spTree>
    <p:extLst>
      <p:ext uri="{BB962C8B-B14F-4D97-AF65-F5344CB8AC3E}">
        <p14:creationId xmlns:p14="http://schemas.microsoft.com/office/powerpoint/2010/main" val="715013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gadoe.org/Curriculum-Instruction-and-Assessment/Special-Education-Services/Documents/IDEAS%202014%20Handouts/LearningStyleInventory.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gadoe.org/Curriculum-Instruction-and-Assessment/Special-Education-Services/Documents/IDEAS%202014%20Handouts/LearningStyleInventory.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gif"/><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smtClean="0"/>
              <a:t>Learning Preference Inventory</a:t>
            </a:r>
            <a:endParaRPr lang="en-US" dirty="0"/>
          </a:p>
        </p:txBody>
      </p:sp>
      <p:sp>
        <p:nvSpPr>
          <p:cNvPr id="3" name="Subtitle 2"/>
          <p:cNvSpPr>
            <a:spLocks noGrp="1"/>
          </p:cNvSpPr>
          <p:nvPr>
            <p:ph type="subTitle" idx="1"/>
          </p:nvPr>
        </p:nvSpPr>
        <p:spPr>
          <a:xfrm>
            <a:off x="3429000" y="1828799"/>
            <a:ext cx="5562600" cy="1733549"/>
          </a:xfrm>
        </p:spPr>
        <p:txBody>
          <a:bodyPr/>
          <a:lstStyle/>
          <a:p>
            <a:r>
              <a:rPr lang="en-US" dirty="0" smtClean="0"/>
              <a:t>Number your paper 1 – 14, for each questions choose the answer that best describes you.</a:t>
            </a:r>
            <a:endParaRPr lang="en-US" dirty="0"/>
          </a:p>
        </p:txBody>
      </p:sp>
      <p:pic>
        <p:nvPicPr>
          <p:cNvPr id="16389" name="Picture 5" descr="C:\Users\maryl\AppData\Local\Microsoft\Windows\INetCache\IE\OG7W91AN\cohe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3063364" cy="40512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73449" y="3962400"/>
            <a:ext cx="5740931" cy="2308324"/>
          </a:xfrm>
          <a:prstGeom prst="rect">
            <a:avLst/>
          </a:prstGeom>
          <a:noFill/>
        </p:spPr>
        <p:txBody>
          <a:bodyPr wrap="none" rtlCol="0">
            <a:spAutoFit/>
          </a:bodyPr>
          <a:lstStyle/>
          <a:p>
            <a:r>
              <a:rPr lang="en-US" dirty="0" smtClean="0"/>
              <a:t>Illustrated by Mary-Lynn Goberis</a:t>
            </a:r>
          </a:p>
          <a:p>
            <a:r>
              <a:rPr lang="en-US" dirty="0" smtClean="0"/>
              <a:t>Directly from </a:t>
            </a:r>
          </a:p>
          <a:p>
            <a:r>
              <a:rPr lang="en-US" dirty="0" smtClean="0">
                <a:hlinkClick r:id="rId4"/>
              </a:rPr>
              <a:t>https://www.gadoe.org/Curriculum-Instruction-and-</a:t>
            </a:r>
          </a:p>
          <a:p>
            <a:r>
              <a:rPr lang="en-US" dirty="0" smtClean="0">
                <a:hlinkClick r:id="rId4"/>
              </a:rPr>
              <a:t>Assessment/Special-Education-Services/Documents/</a:t>
            </a:r>
          </a:p>
          <a:p>
            <a:r>
              <a:rPr lang="en-US" dirty="0" smtClean="0">
                <a:hlinkClick r:id="rId4"/>
              </a:rPr>
              <a:t>IDEAS%202014%20Handouts/LearningStyleInventory.pdf</a:t>
            </a:r>
            <a:endParaRPr lang="en-US" dirty="0" smtClean="0"/>
          </a:p>
          <a:p>
            <a:endParaRPr lang="en-US" dirty="0" smtClean="0"/>
          </a:p>
          <a:p>
            <a:r>
              <a:rPr lang="en-US" dirty="0" smtClean="0"/>
              <a:t>Adapted </a:t>
            </a:r>
            <a:r>
              <a:rPr lang="en-US" dirty="0"/>
              <a:t>from, Learning to Study Through Critical Thinking, </a:t>
            </a:r>
            <a:endParaRPr lang="en-US" dirty="0" smtClean="0"/>
          </a:p>
          <a:p>
            <a:r>
              <a:rPr lang="en-US" dirty="0" smtClean="0"/>
              <a:t>J.A</a:t>
            </a:r>
            <a:r>
              <a:rPr lang="en-US" dirty="0"/>
              <a:t>. Beatrice</a:t>
            </a:r>
            <a:endParaRPr lang="en-US" dirty="0"/>
          </a:p>
        </p:txBody>
      </p:sp>
    </p:spTree>
    <p:extLst>
      <p:ext uri="{BB962C8B-B14F-4D97-AF65-F5344CB8AC3E}">
        <p14:creationId xmlns:p14="http://schemas.microsoft.com/office/powerpoint/2010/main" val="305618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When solving a problem</a:t>
            </a:r>
            <a:endParaRPr lang="en-US" dirty="0"/>
          </a:p>
        </p:txBody>
      </p:sp>
      <p:pic>
        <p:nvPicPr>
          <p:cNvPr id="9220" name="Picture 4" descr="C:\Users\maryl\AppData\Local\Microsoft\Windows\INetCache\IE\NSO7Z8BG\Problem_Sovling_Mode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371600"/>
            <a:ext cx="3172737" cy="420052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maryl\AppData\Local\Microsoft\Windows\INetCache\IE\OG7W91AN\smartoon-problem-solving-953677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584" y="1371600"/>
            <a:ext cx="2915816"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C:\Users\maryl\AppData\Local\Microsoft\Windows\INetCache\IE\NSO7Z8BG\250px-Talk_face.sv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5085" y="1371600"/>
            <a:ext cx="2190750" cy="2628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43000" y="5438239"/>
            <a:ext cx="7848600" cy="1323439"/>
          </a:xfrm>
          <a:prstGeom prst="rect">
            <a:avLst/>
          </a:prstGeom>
        </p:spPr>
        <p:txBody>
          <a:bodyPr wrap="square">
            <a:spAutoFit/>
          </a:bodyPr>
          <a:lstStyle/>
          <a:p>
            <a:pPr lvl="0"/>
            <a:r>
              <a:rPr lang="en-US" sz="8000" dirty="0">
                <a:solidFill>
                  <a:srgbClr val="0070C0"/>
                </a:solidFill>
              </a:rPr>
              <a:t>A</a:t>
            </a:r>
            <a:r>
              <a:rPr lang="en-US" sz="8000" dirty="0">
                <a:solidFill>
                  <a:prstClr val="black"/>
                </a:solidFill>
              </a:rPr>
              <a:t>			  </a:t>
            </a:r>
            <a:r>
              <a:rPr lang="en-US" sz="8000" dirty="0">
                <a:solidFill>
                  <a:srgbClr val="FF0000"/>
                </a:solidFill>
              </a:rPr>
              <a:t>B</a:t>
            </a:r>
            <a:r>
              <a:rPr lang="en-US" sz="8000" dirty="0">
                <a:solidFill>
                  <a:prstClr val="black"/>
                </a:solidFill>
              </a:rPr>
              <a:t>		</a:t>
            </a:r>
            <a:r>
              <a:rPr lang="en-US" sz="8000" dirty="0" smtClean="0">
                <a:solidFill>
                  <a:prstClr val="black"/>
                </a:solidFill>
              </a:rPr>
              <a:t>C</a:t>
            </a:r>
            <a:endParaRPr lang="en-US" sz="8000" dirty="0">
              <a:solidFill>
                <a:prstClr val="black"/>
              </a:solidFill>
            </a:endParaRPr>
          </a:p>
        </p:txBody>
      </p:sp>
    </p:spTree>
    <p:extLst>
      <p:ext uri="{BB962C8B-B14F-4D97-AF65-F5344CB8AC3E}">
        <p14:creationId xmlns:p14="http://schemas.microsoft.com/office/powerpoint/2010/main" val="1687023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With written instructions on how to build something</a:t>
            </a:r>
            <a:endParaRPr lang="en-US" dirty="0"/>
          </a:p>
        </p:txBody>
      </p:sp>
      <p:pic>
        <p:nvPicPr>
          <p:cNvPr id="10243" name="Picture 3" descr="C:\Users\maryl\AppData\Local\Microsoft\Windows\INetCache\IE\NSO7Z8BG\mouth[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8395" y="1600200"/>
            <a:ext cx="2031199" cy="196885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maryl\AppData\Local\Microsoft\Windows\INetCache\IE\11V9VSWX\001_smal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83" y="1600200"/>
            <a:ext cx="2362200" cy="331495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C:\Users\maryl\AppData\Local\Microsoft\Windows\INetCache\IE\NSO7Z8BG\1280px-Logo_NIKE.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4606" y="1600200"/>
            <a:ext cx="3074777" cy="110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5257800"/>
            <a:ext cx="8610600" cy="1323439"/>
          </a:xfrm>
          <a:prstGeom prst="rect">
            <a:avLst/>
          </a:prstGeom>
        </p:spPr>
        <p:txBody>
          <a:bodyPr wrap="square">
            <a:spAutoFit/>
          </a:bodyPr>
          <a:lstStyle/>
          <a:p>
            <a:pPr lvl="0"/>
            <a:r>
              <a:rPr lang="en-US" sz="8000" dirty="0">
                <a:solidFill>
                  <a:srgbClr val="0070C0"/>
                </a:solidFill>
              </a:rPr>
              <a:t>A</a:t>
            </a:r>
            <a:r>
              <a:rPr lang="en-US" sz="8000" dirty="0">
                <a:solidFill>
                  <a:prstClr val="black"/>
                </a:solidFill>
              </a:rPr>
              <a:t>			  </a:t>
            </a:r>
            <a:r>
              <a:rPr lang="en-US" sz="8000" dirty="0">
                <a:solidFill>
                  <a:srgbClr val="FF0000"/>
                </a:solidFill>
              </a:rPr>
              <a:t>B</a:t>
            </a:r>
            <a:r>
              <a:rPr lang="en-US" sz="8000" dirty="0">
                <a:solidFill>
                  <a:prstClr val="black"/>
                </a:solidFill>
              </a:rPr>
              <a:t>		</a:t>
            </a:r>
            <a:r>
              <a:rPr lang="en-US" sz="8000" dirty="0" smtClean="0">
                <a:solidFill>
                  <a:prstClr val="black"/>
                </a:solidFill>
              </a:rPr>
              <a:t>  C</a:t>
            </a:r>
            <a:endParaRPr lang="en-US" sz="8000" dirty="0">
              <a:solidFill>
                <a:prstClr val="black"/>
              </a:solidFill>
            </a:endParaRPr>
          </a:p>
        </p:txBody>
      </p:sp>
    </p:spTree>
    <p:extLst>
      <p:ext uri="{BB962C8B-B14F-4D97-AF65-F5344CB8AC3E}">
        <p14:creationId xmlns:p14="http://schemas.microsoft.com/office/powerpoint/2010/main" val="185425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 waiting</a:t>
            </a:r>
            <a:endParaRPr lang="en-US" dirty="0"/>
          </a:p>
        </p:txBody>
      </p:sp>
      <p:pic>
        <p:nvPicPr>
          <p:cNvPr id="11266" name="Picture 2" descr="C:\Users\maryl\AppData\Local\Microsoft\Windows\INetCache\IE\NSO7Z8BG\boy-34619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2683828" cy="27178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maryl\AppData\Local\Microsoft\Windows\INetCache\IE\NSO7Z8BG\social_media_clutter[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8314" y="1600200"/>
            <a:ext cx="267626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maryl\AppData\Local\Microsoft\Windows\INetCache\IE\NSO7Z8BG\5726817813_d1f4486888_z[1].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952860" y="1600200"/>
            <a:ext cx="3242553"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5257800"/>
            <a:ext cx="8458200" cy="1323439"/>
          </a:xfrm>
          <a:prstGeom prst="rect">
            <a:avLst/>
          </a:prstGeom>
        </p:spPr>
        <p:txBody>
          <a:bodyPr wrap="square">
            <a:spAutoFit/>
          </a:bodyPr>
          <a:lstStyle/>
          <a:p>
            <a:pPr lvl="0"/>
            <a:r>
              <a:rPr lang="en-US" sz="8000" dirty="0">
                <a:solidFill>
                  <a:srgbClr val="0070C0"/>
                </a:solidFill>
              </a:rPr>
              <a:t>A</a:t>
            </a:r>
            <a:r>
              <a:rPr lang="en-US" sz="8000" dirty="0">
                <a:solidFill>
                  <a:prstClr val="black"/>
                </a:solidFill>
              </a:rPr>
              <a:t>			  </a:t>
            </a:r>
            <a:r>
              <a:rPr lang="en-US" sz="8000" dirty="0">
                <a:solidFill>
                  <a:srgbClr val="FF0000"/>
                </a:solidFill>
              </a:rPr>
              <a:t>B</a:t>
            </a:r>
            <a:r>
              <a:rPr lang="en-US" sz="8000" dirty="0">
                <a:solidFill>
                  <a:prstClr val="black"/>
                </a:solidFill>
              </a:rPr>
              <a:t>			C</a:t>
            </a:r>
          </a:p>
        </p:txBody>
      </p:sp>
    </p:spTree>
    <p:extLst>
      <p:ext uri="{BB962C8B-B14F-4D97-AF65-F5344CB8AC3E}">
        <p14:creationId xmlns:p14="http://schemas.microsoft.com/office/powerpoint/2010/main" val="1189492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Verbally describe something</a:t>
            </a:r>
            <a:endParaRPr lang="en-US" dirty="0"/>
          </a:p>
        </p:txBody>
      </p:sp>
      <p:pic>
        <p:nvPicPr>
          <p:cNvPr id="12290" name="Picture 2" descr="C:\Users\maryl\AppData\Local\Microsoft\Windows\INetCache\IE\THQ1BBOD\run_fast_determined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9" y="1371600"/>
            <a:ext cx="3479589" cy="198755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C:\Users\maryl\AppData\Local\Microsoft\Windows\INetCache\IE\11V9VSWX\golden-patter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976" y="1371600"/>
            <a:ext cx="3019424" cy="3019424"/>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descr="C:\Users\maryl\AppData\Local\Microsoft\Windows\INetCache\IE\OG7W91AN\stock-vector-human-hand-collection-different-hands-gestures-signals-and-signs-vector-icon-set-6953163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371600"/>
            <a:ext cx="3226308" cy="28978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5257800"/>
            <a:ext cx="8763000" cy="1323439"/>
          </a:xfrm>
          <a:prstGeom prst="rect">
            <a:avLst/>
          </a:prstGeom>
        </p:spPr>
        <p:txBody>
          <a:bodyPr wrap="square">
            <a:spAutoFit/>
          </a:bodyPr>
          <a:lstStyle/>
          <a:p>
            <a:pPr lvl="0"/>
            <a:r>
              <a:rPr lang="en-US" sz="8000" dirty="0" smtClean="0">
                <a:solidFill>
                  <a:srgbClr val="0070C0"/>
                </a:solidFill>
              </a:rPr>
              <a:t>   A</a:t>
            </a:r>
            <a:r>
              <a:rPr lang="en-US" sz="8000" dirty="0">
                <a:solidFill>
                  <a:prstClr val="black"/>
                </a:solidFill>
              </a:rPr>
              <a:t>			  </a:t>
            </a:r>
            <a:r>
              <a:rPr lang="en-US" sz="8000" dirty="0" smtClean="0">
                <a:solidFill>
                  <a:srgbClr val="FF0000"/>
                </a:solidFill>
              </a:rPr>
              <a:t>B</a:t>
            </a:r>
            <a:r>
              <a:rPr lang="en-US" sz="8000" dirty="0">
                <a:solidFill>
                  <a:prstClr val="black"/>
                </a:solidFill>
              </a:rPr>
              <a:t>		</a:t>
            </a:r>
            <a:r>
              <a:rPr lang="en-US" sz="8000" dirty="0" smtClean="0">
                <a:solidFill>
                  <a:prstClr val="black"/>
                </a:solidFill>
              </a:rPr>
              <a:t>  C</a:t>
            </a:r>
            <a:endParaRPr lang="en-US" sz="8000" dirty="0">
              <a:solidFill>
                <a:prstClr val="black"/>
              </a:solidFill>
            </a:endParaRPr>
          </a:p>
        </p:txBody>
      </p:sp>
    </p:spTree>
    <p:extLst>
      <p:ext uri="{BB962C8B-B14F-4D97-AF65-F5344CB8AC3E}">
        <p14:creationId xmlns:p14="http://schemas.microsoft.com/office/powerpoint/2010/main" val="2292848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someone was describing something</a:t>
            </a:r>
            <a:endParaRPr lang="en-US" dirty="0"/>
          </a:p>
        </p:txBody>
      </p:sp>
      <p:pic>
        <p:nvPicPr>
          <p:cNvPr id="13314" name="Picture 2" descr="C:\Users\maryl\AppData\Local\Microsoft\Windows\INetCache\IE\THQ1BBOD\log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2209800" cy="3091089"/>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maryl\AppData\Local\Microsoft\Windows\INetCache\IE\NSO7Z8BG\6245030138_14fa848b2b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1320" y="1447800"/>
            <a:ext cx="2727960" cy="272796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C:\Users\maryl\AppData\Local\Microsoft\Windows\INetCache\IE\NSO7Z8BG\yaw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784" y="1463040"/>
            <a:ext cx="3252216" cy="33862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5334000"/>
            <a:ext cx="8153400" cy="1323439"/>
          </a:xfrm>
          <a:prstGeom prst="rect">
            <a:avLst/>
          </a:prstGeom>
        </p:spPr>
        <p:txBody>
          <a:bodyPr wrap="square">
            <a:spAutoFit/>
          </a:bodyPr>
          <a:lstStyle/>
          <a:p>
            <a:pPr lvl="0"/>
            <a:r>
              <a:rPr lang="en-US" sz="8000" dirty="0">
                <a:solidFill>
                  <a:srgbClr val="0070C0"/>
                </a:solidFill>
              </a:rPr>
              <a:t>A</a:t>
            </a:r>
            <a:r>
              <a:rPr lang="en-US" sz="8000" dirty="0">
                <a:solidFill>
                  <a:prstClr val="black"/>
                </a:solidFill>
              </a:rPr>
              <a:t>			  </a:t>
            </a:r>
            <a:r>
              <a:rPr lang="en-US" sz="8000" dirty="0">
                <a:solidFill>
                  <a:srgbClr val="FF0000"/>
                </a:solidFill>
              </a:rPr>
              <a:t>B</a:t>
            </a:r>
            <a:r>
              <a:rPr lang="en-US" sz="8000" dirty="0">
                <a:solidFill>
                  <a:prstClr val="black"/>
                </a:solidFill>
              </a:rPr>
              <a:t>			C</a:t>
            </a:r>
          </a:p>
        </p:txBody>
      </p:sp>
    </p:spTree>
    <p:extLst>
      <p:ext uri="{BB962C8B-B14F-4D97-AF65-F5344CB8AC3E}">
        <p14:creationId xmlns:p14="http://schemas.microsoft.com/office/powerpoint/2010/main" val="3004658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recalling names</a:t>
            </a:r>
            <a:endParaRPr lang="en-US" dirty="0"/>
          </a:p>
        </p:txBody>
      </p:sp>
      <p:pic>
        <p:nvPicPr>
          <p:cNvPr id="14339" name="Picture 3" descr="C:\Users\maryl\AppData\Local\Microsoft\Windows\INetCache\IE\NSO7Z8BG\PngMedium-boy-face-smiling-happy-1313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600" y="1676400"/>
            <a:ext cx="2161200" cy="229087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maryl\AppData\Local\Microsoft\Windows\INetCache\IE\THQ1BBOD\cool-names-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900" y="1676400"/>
            <a:ext cx="2489200" cy="3589609"/>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Users\maryl\AppData\Local\Microsoft\Windows\INetCache\IE\THQ1BBOD\30058_situati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676400"/>
            <a:ext cx="2857899" cy="28578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5410200"/>
            <a:ext cx="7194598" cy="1323439"/>
          </a:xfrm>
          <a:prstGeom prst="rect">
            <a:avLst/>
          </a:prstGeom>
          <a:noFill/>
        </p:spPr>
        <p:txBody>
          <a:bodyPr wrap="none" rtlCol="0">
            <a:spAutoFit/>
          </a:bodyPr>
          <a:lstStyle/>
          <a:p>
            <a:r>
              <a:rPr lang="en-US" sz="8000" dirty="0" smtClean="0">
                <a:solidFill>
                  <a:srgbClr val="0070C0"/>
                </a:solidFill>
              </a:rPr>
              <a:t>A</a:t>
            </a:r>
            <a:r>
              <a:rPr lang="en-US" sz="8000" dirty="0" smtClean="0"/>
              <a:t>			  </a:t>
            </a:r>
            <a:r>
              <a:rPr lang="en-US" sz="8000" dirty="0" smtClean="0">
                <a:solidFill>
                  <a:srgbClr val="FF0000"/>
                </a:solidFill>
              </a:rPr>
              <a:t>B</a:t>
            </a:r>
            <a:r>
              <a:rPr lang="en-US" sz="8000" dirty="0" smtClean="0"/>
              <a:t>			C</a:t>
            </a:r>
            <a:endParaRPr lang="en-US" sz="8000" dirty="0"/>
          </a:p>
        </p:txBody>
      </p:sp>
    </p:spTree>
    <p:extLst>
      <p:ext uri="{BB962C8B-B14F-4D97-AF65-F5344CB8AC3E}">
        <p14:creationId xmlns:p14="http://schemas.microsoft.com/office/powerpoint/2010/main" val="3011452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up </a:t>
            </a:r>
            <a:r>
              <a:rPr lang="en-US" dirty="0" smtClean="0">
                <a:solidFill>
                  <a:srgbClr val="0070C0"/>
                </a:solidFill>
              </a:rPr>
              <a:t>A</a:t>
            </a:r>
            <a:r>
              <a:rPr lang="en-US" dirty="0" smtClean="0"/>
              <a:t>, </a:t>
            </a:r>
            <a:r>
              <a:rPr lang="en-US" dirty="0" smtClean="0">
                <a:solidFill>
                  <a:srgbClr val="FF0000"/>
                </a:solidFill>
              </a:rPr>
              <a:t>B</a:t>
            </a:r>
            <a:r>
              <a:rPr lang="en-US" dirty="0" smtClean="0"/>
              <a:t>, &amp; C’s</a:t>
            </a:r>
            <a:endParaRPr lang="en-US" dirty="0"/>
          </a:p>
        </p:txBody>
      </p:sp>
      <p:sp>
        <p:nvSpPr>
          <p:cNvPr id="4" name="TextBox 3"/>
          <p:cNvSpPr txBox="1"/>
          <p:nvPr/>
        </p:nvSpPr>
        <p:spPr>
          <a:xfrm>
            <a:off x="457200" y="1524000"/>
            <a:ext cx="3288080" cy="1323439"/>
          </a:xfrm>
          <a:prstGeom prst="rect">
            <a:avLst/>
          </a:prstGeom>
          <a:noFill/>
        </p:spPr>
        <p:txBody>
          <a:bodyPr wrap="none" rtlCol="0">
            <a:spAutoFit/>
          </a:bodyPr>
          <a:lstStyle/>
          <a:p>
            <a:r>
              <a:rPr lang="en-US" sz="8000" dirty="0" smtClean="0">
                <a:solidFill>
                  <a:srgbClr val="0070C0"/>
                </a:solidFill>
              </a:rPr>
              <a:t>A = ___</a:t>
            </a:r>
            <a:endParaRPr lang="en-US" sz="8000" dirty="0">
              <a:solidFill>
                <a:srgbClr val="0070C0"/>
              </a:solidFill>
            </a:endParaRPr>
          </a:p>
        </p:txBody>
      </p:sp>
      <p:sp>
        <p:nvSpPr>
          <p:cNvPr id="5" name="Rectangle 4"/>
          <p:cNvSpPr/>
          <p:nvPr/>
        </p:nvSpPr>
        <p:spPr>
          <a:xfrm>
            <a:off x="444500" y="3174576"/>
            <a:ext cx="4343400" cy="1323439"/>
          </a:xfrm>
          <a:prstGeom prst="rect">
            <a:avLst/>
          </a:prstGeom>
        </p:spPr>
        <p:txBody>
          <a:bodyPr wrap="square">
            <a:spAutoFit/>
          </a:bodyPr>
          <a:lstStyle/>
          <a:p>
            <a:r>
              <a:rPr lang="en-US" sz="8000" dirty="0">
                <a:solidFill>
                  <a:srgbClr val="FF0000"/>
                </a:solidFill>
              </a:rPr>
              <a:t>B</a:t>
            </a:r>
            <a:r>
              <a:rPr lang="en-US" sz="8000" dirty="0" smtClean="0">
                <a:solidFill>
                  <a:srgbClr val="FF0000"/>
                </a:solidFill>
              </a:rPr>
              <a:t> = ___</a:t>
            </a:r>
            <a:endParaRPr lang="en-US" sz="8000" dirty="0">
              <a:solidFill>
                <a:srgbClr val="FF0000"/>
              </a:solidFill>
            </a:endParaRPr>
          </a:p>
        </p:txBody>
      </p:sp>
      <p:sp>
        <p:nvSpPr>
          <p:cNvPr id="7" name="Rectangle 6"/>
          <p:cNvSpPr/>
          <p:nvPr/>
        </p:nvSpPr>
        <p:spPr>
          <a:xfrm>
            <a:off x="480443" y="4800600"/>
            <a:ext cx="3241593" cy="1323439"/>
          </a:xfrm>
          <a:prstGeom prst="rect">
            <a:avLst/>
          </a:prstGeom>
        </p:spPr>
        <p:txBody>
          <a:bodyPr wrap="none">
            <a:spAutoFit/>
          </a:bodyPr>
          <a:lstStyle/>
          <a:p>
            <a:pPr lvl="0"/>
            <a:r>
              <a:rPr lang="en-US" sz="8000" dirty="0" smtClean="0">
                <a:solidFill>
                  <a:prstClr val="black"/>
                </a:solidFill>
              </a:rPr>
              <a:t>C </a:t>
            </a:r>
            <a:r>
              <a:rPr lang="en-US" sz="8000" dirty="0">
                <a:solidFill>
                  <a:prstClr val="black"/>
                </a:solidFill>
              </a:rPr>
              <a:t>= ___</a:t>
            </a:r>
          </a:p>
        </p:txBody>
      </p:sp>
    </p:spTree>
    <p:extLst>
      <p:ext uri="{BB962C8B-B14F-4D97-AF65-F5344CB8AC3E}">
        <p14:creationId xmlns:p14="http://schemas.microsoft.com/office/powerpoint/2010/main" val="3312687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Preference Study Strategies</a:t>
            </a:r>
            <a:endParaRPr lang="en-US" dirty="0"/>
          </a:p>
        </p:txBody>
      </p:sp>
      <p:pic>
        <p:nvPicPr>
          <p:cNvPr id="15365" name="Picture 5" descr="C:\Users\maryl\AppData\Local\Microsoft\Windows\INetCache\IE\THQ1BBOD\img_learning_styl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449969"/>
            <a:ext cx="5791200" cy="54080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2152650"/>
            <a:ext cx="1718740" cy="3785652"/>
          </a:xfrm>
          <a:prstGeom prst="rect">
            <a:avLst/>
          </a:prstGeom>
          <a:noFill/>
        </p:spPr>
        <p:txBody>
          <a:bodyPr wrap="none" rtlCol="0">
            <a:spAutoFit/>
          </a:bodyPr>
          <a:lstStyle/>
          <a:p>
            <a:r>
              <a:rPr lang="en-US" sz="8000" dirty="0" smtClean="0">
                <a:solidFill>
                  <a:schemeClr val="tx2">
                    <a:lumMod val="60000"/>
                    <a:lumOff val="40000"/>
                  </a:schemeClr>
                </a:solidFill>
              </a:rPr>
              <a:t>A =</a:t>
            </a:r>
          </a:p>
          <a:p>
            <a:r>
              <a:rPr lang="en-US" sz="8000" dirty="0" smtClean="0">
                <a:solidFill>
                  <a:srgbClr val="FF0000"/>
                </a:solidFill>
              </a:rPr>
              <a:t>B = </a:t>
            </a:r>
          </a:p>
          <a:p>
            <a:r>
              <a:rPr lang="en-US" sz="8000" dirty="0" smtClean="0"/>
              <a:t>C = </a:t>
            </a:r>
            <a:endParaRPr lang="en-US" sz="8000" dirty="0"/>
          </a:p>
        </p:txBody>
      </p:sp>
    </p:spTree>
    <p:extLst>
      <p:ext uri="{BB962C8B-B14F-4D97-AF65-F5344CB8AC3E}">
        <p14:creationId xmlns:p14="http://schemas.microsoft.com/office/powerpoint/2010/main" val="1335620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LEARNER</a:t>
            </a:r>
            <a:endParaRPr lang="en-US" dirty="0"/>
          </a:p>
        </p:txBody>
      </p:sp>
      <p:sp>
        <p:nvSpPr>
          <p:cNvPr id="3" name="Content Placeholder 2"/>
          <p:cNvSpPr>
            <a:spLocks noGrp="1"/>
          </p:cNvSpPr>
          <p:nvPr>
            <p:ph idx="1"/>
          </p:nvPr>
        </p:nvSpPr>
        <p:spPr>
          <a:xfrm>
            <a:off x="304800" y="1295400"/>
            <a:ext cx="8763000" cy="4830763"/>
          </a:xfrm>
        </p:spPr>
        <p:txBody>
          <a:bodyPr>
            <a:noAutofit/>
          </a:bodyPr>
          <a:lstStyle/>
          <a:p>
            <a:r>
              <a:rPr lang="en-US" sz="1600" dirty="0" smtClean="0"/>
              <a:t>Organize work and living space to avoid distractions. </a:t>
            </a:r>
          </a:p>
          <a:p>
            <a:r>
              <a:rPr lang="en-US" sz="1600" dirty="0" smtClean="0"/>
              <a:t>Sit in the front of the room to avoid distraction and away from doors or windows where action takes place. </a:t>
            </a:r>
          </a:p>
          <a:p>
            <a:r>
              <a:rPr lang="en-US" sz="1600" dirty="0" smtClean="0"/>
              <a:t>Sit away from wall maps or bulletin boards. </a:t>
            </a:r>
            <a:endParaRPr lang="en-US" sz="1600" dirty="0"/>
          </a:p>
          <a:p>
            <a:r>
              <a:rPr lang="en-US" sz="1600" dirty="0" smtClean="0"/>
              <a:t>Use neatly organized or typed material. </a:t>
            </a:r>
            <a:endParaRPr lang="en-US" sz="1600" dirty="0"/>
          </a:p>
          <a:p>
            <a:r>
              <a:rPr lang="en-US" sz="1600" dirty="0" smtClean="0"/>
              <a:t>Use visual association, imagery, written repetition, flash cards, and clustering strategies for improved memory. </a:t>
            </a:r>
            <a:endParaRPr lang="en-US" sz="1600" dirty="0"/>
          </a:p>
          <a:p>
            <a:r>
              <a:rPr lang="en-US" sz="1600" dirty="0" smtClean="0"/>
              <a:t>Reconstruct images in different ways: try different spatial arrangements and take advantage of blank spaces on the page. </a:t>
            </a:r>
          </a:p>
          <a:p>
            <a:r>
              <a:rPr lang="en-US" sz="1600" dirty="0" smtClean="0"/>
              <a:t>Use note pads, </a:t>
            </a:r>
            <a:r>
              <a:rPr lang="en-US" sz="1600" i="1" dirty="0" err="1" smtClean="0"/>
              <a:t>Post­Its</a:t>
            </a:r>
            <a:r>
              <a:rPr lang="en-US" sz="1600" dirty="0" smtClean="0"/>
              <a:t>, to­-do lists, and other forms of reminders. </a:t>
            </a:r>
          </a:p>
          <a:p>
            <a:r>
              <a:rPr lang="en-US" sz="1600" dirty="0" smtClean="0"/>
              <a:t>Use organizational format outlining for recording notes. </a:t>
            </a:r>
          </a:p>
          <a:p>
            <a:r>
              <a:rPr lang="en-US" sz="1600" dirty="0" smtClean="0"/>
              <a:t>Use underlining, highlighting in different colors, symbols, flow charts, graphs, or pictures in your notes. </a:t>
            </a:r>
          </a:p>
          <a:p>
            <a:r>
              <a:rPr lang="en-US" sz="1600" dirty="0" smtClean="0"/>
              <a:t>Practice turning visual cues back into words as you prepare for exams. </a:t>
            </a:r>
            <a:endParaRPr lang="en-US" sz="1600" dirty="0"/>
          </a:p>
          <a:p>
            <a:r>
              <a:rPr lang="en-US" sz="1600" dirty="0" smtClean="0"/>
              <a:t>Allow sufficient time for planning and recording thoughts when doing problem­-solving tasks. </a:t>
            </a:r>
            <a:endParaRPr lang="en-US" sz="1600" dirty="0"/>
          </a:p>
          <a:p>
            <a:r>
              <a:rPr lang="en-US" sz="1600" dirty="0" smtClean="0"/>
              <a:t>Use test preparation strategies that emphasize organization of information and visual encoding and recall.</a:t>
            </a:r>
          </a:p>
          <a:p>
            <a:r>
              <a:rPr lang="en-US" sz="1600" dirty="0" smtClean="0"/>
              <a:t>Participate actively in class or group activities. </a:t>
            </a:r>
            <a:endParaRPr lang="en-US" sz="1600" dirty="0"/>
          </a:p>
          <a:p>
            <a:r>
              <a:rPr lang="en-US" sz="1600" dirty="0" smtClean="0"/>
              <a:t>Develop written or pictorial outlines of responses before answering essay questions.  </a:t>
            </a:r>
          </a:p>
          <a:p>
            <a:pPr marL="0" indent="0">
              <a:buNone/>
            </a:pPr>
            <a:endParaRPr lang="en-US" sz="1600" dirty="0"/>
          </a:p>
        </p:txBody>
      </p:sp>
    </p:spTree>
    <p:extLst>
      <p:ext uri="{BB962C8B-B14F-4D97-AF65-F5344CB8AC3E}">
        <p14:creationId xmlns:p14="http://schemas.microsoft.com/office/powerpoint/2010/main" val="1634652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Auditory Learner</a:t>
            </a:r>
            <a:endParaRPr lang="en-US" dirty="0"/>
          </a:p>
        </p:txBody>
      </p:sp>
      <p:sp>
        <p:nvSpPr>
          <p:cNvPr id="3" name="Content Placeholder 2"/>
          <p:cNvSpPr>
            <a:spLocks noGrp="1"/>
          </p:cNvSpPr>
          <p:nvPr>
            <p:ph idx="1"/>
          </p:nvPr>
        </p:nvSpPr>
        <p:spPr>
          <a:xfrm>
            <a:off x="457200" y="1600200"/>
            <a:ext cx="8458200" cy="4800600"/>
          </a:xfrm>
        </p:spPr>
        <p:txBody>
          <a:bodyPr>
            <a:normAutofit fontScale="85000" lnSpcReduction="10000"/>
          </a:bodyPr>
          <a:lstStyle/>
          <a:p>
            <a:r>
              <a:rPr lang="en-US" sz="1800" dirty="0" smtClean="0"/>
              <a:t>Work in quiet areas to reduce distractions, avoiding areas with conversation, music, and TV. </a:t>
            </a:r>
          </a:p>
          <a:p>
            <a:r>
              <a:rPr lang="en-US" sz="1800" dirty="0" smtClean="0"/>
              <a:t>Sit away from doors or windows where noises may enter the classroom. </a:t>
            </a:r>
          </a:p>
          <a:p>
            <a:r>
              <a:rPr lang="en-US" sz="1800" dirty="0" smtClean="0"/>
              <a:t>Rehearse information orally. </a:t>
            </a:r>
          </a:p>
          <a:p>
            <a:r>
              <a:rPr lang="en-US" sz="1800" dirty="0" smtClean="0"/>
              <a:t>Attend lectures and tutorials regularly. Discuss topics with other students, professors and GTAs. Ask others to hear your understanding of the material. </a:t>
            </a:r>
            <a:endParaRPr lang="en-US" sz="1800" dirty="0"/>
          </a:p>
          <a:p>
            <a:r>
              <a:rPr lang="en-US" sz="1800" dirty="0" smtClean="0"/>
              <a:t>Use mnemonics, rhymes, jingles, and auditory repetition through tape recording to improve memory. </a:t>
            </a:r>
            <a:endParaRPr lang="en-US" sz="1800" dirty="0"/>
          </a:p>
          <a:p>
            <a:r>
              <a:rPr lang="en-US" sz="1800" dirty="0" smtClean="0"/>
              <a:t>Practice verbal interaction to improve motivation and self-­monitoring. </a:t>
            </a:r>
            <a:endParaRPr lang="en-US" sz="1800" dirty="0"/>
          </a:p>
          <a:p>
            <a:r>
              <a:rPr lang="en-US" sz="1800" dirty="0" smtClean="0"/>
              <a:t>Use tape recorders to document lectures and for reading materials. </a:t>
            </a:r>
            <a:endParaRPr lang="en-US" sz="1800" dirty="0"/>
          </a:p>
          <a:p>
            <a:r>
              <a:rPr lang="en-US" sz="1800" dirty="0" smtClean="0"/>
              <a:t>Remember to examine illustrations in textbooks and convert them into verbal descriptions. </a:t>
            </a:r>
          </a:p>
          <a:p>
            <a:r>
              <a:rPr lang="en-US" sz="1800" dirty="0" smtClean="0"/>
              <a:t>Read the directions for tests or assignments aloud, or have someone read them to you, especially if the directions are long and complicated. </a:t>
            </a:r>
          </a:p>
          <a:p>
            <a:r>
              <a:rPr lang="en-US" sz="1800" dirty="0" smtClean="0"/>
              <a:t>Remind yourself to review details. </a:t>
            </a:r>
            <a:endParaRPr lang="en-US" sz="1800" dirty="0"/>
          </a:p>
          <a:p>
            <a:r>
              <a:rPr lang="en-US" sz="1800" dirty="0" smtClean="0"/>
              <a:t>Use time managers and translate written appointment reminders into verbal cues. </a:t>
            </a:r>
            <a:endParaRPr lang="en-US" sz="1800" dirty="0"/>
          </a:p>
          <a:p>
            <a:r>
              <a:rPr lang="en-US" sz="1800" dirty="0" smtClean="0"/>
              <a:t>Use verbal brainstorming and tape recording writing and proofing. </a:t>
            </a:r>
            <a:endParaRPr lang="en-US" sz="1800" dirty="0"/>
          </a:p>
          <a:p>
            <a:r>
              <a:rPr lang="en-US" sz="1800" dirty="0" smtClean="0"/>
              <a:t>Leave spaces in your lecture notes for later recall and 'filing'. </a:t>
            </a:r>
          </a:p>
          <a:p>
            <a:r>
              <a:rPr lang="en-US" sz="1800" dirty="0" smtClean="0"/>
              <a:t>Expand your notes by talking with others and collecting notes from the textbook. </a:t>
            </a:r>
            <a:endParaRPr lang="en-US" sz="1800" dirty="0"/>
          </a:p>
          <a:p>
            <a:r>
              <a:rPr lang="en-US" sz="1800" dirty="0" smtClean="0"/>
              <a:t>Read your notes aloud. </a:t>
            </a:r>
            <a:endParaRPr lang="en-US" sz="1800" dirty="0"/>
          </a:p>
          <a:p>
            <a:r>
              <a:rPr lang="en-US" sz="1800" dirty="0" smtClean="0"/>
              <a:t>Practice writing your answers using old exams and speak your answers.</a:t>
            </a:r>
            <a:endParaRPr lang="en-US" sz="1800" dirty="0"/>
          </a:p>
        </p:txBody>
      </p:sp>
    </p:spTree>
    <p:extLst>
      <p:ext uri="{BB962C8B-B14F-4D97-AF65-F5344CB8AC3E}">
        <p14:creationId xmlns:p14="http://schemas.microsoft.com/office/powerpoint/2010/main" val="3302471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en-US" dirty="0" smtClean="0"/>
              <a:t>To learn something new</a:t>
            </a:r>
            <a:endParaRPr lang="en-US" dirty="0"/>
          </a:p>
        </p:txBody>
      </p:sp>
      <p:pic>
        <p:nvPicPr>
          <p:cNvPr id="1026" name="Picture 2" descr="C:\Users\maryl\AppData\Local\Microsoft\Windows\INetCache\IE\OG7W91AN\Eye-Iris-Eyelid-3452-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54" y="1447800"/>
            <a:ext cx="1817892" cy="15239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yl\AppData\Local\Microsoft\Windows\INetCache\IE\THQ1BBOD\ear-25595_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1668" y="1447800"/>
            <a:ext cx="1597216" cy="26620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yl\AppData\Local\Microsoft\Windows\INetCache\IE\NSO7Z8BG\Hands-by-Rone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605" y="1447800"/>
            <a:ext cx="3975075" cy="25192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5800" y="5410200"/>
            <a:ext cx="8300346" cy="1323439"/>
          </a:xfrm>
          <a:prstGeom prst="rect">
            <a:avLst/>
          </a:prstGeom>
        </p:spPr>
        <p:txBody>
          <a:bodyPr wrap="square">
            <a:spAutoFit/>
          </a:bodyPr>
          <a:lstStyle/>
          <a:p>
            <a:pPr lvl="0"/>
            <a:r>
              <a:rPr lang="en-US" sz="8000" dirty="0">
                <a:solidFill>
                  <a:srgbClr val="0070C0"/>
                </a:solidFill>
              </a:rPr>
              <a:t>A</a:t>
            </a:r>
            <a:r>
              <a:rPr lang="en-US" sz="8000" dirty="0">
                <a:solidFill>
                  <a:prstClr val="black"/>
                </a:solidFill>
              </a:rPr>
              <a:t>		</a:t>
            </a:r>
            <a:r>
              <a:rPr lang="en-US" sz="8000" dirty="0" smtClean="0">
                <a:solidFill>
                  <a:prstClr val="black"/>
                </a:solidFill>
              </a:rPr>
              <a:t>  </a:t>
            </a:r>
            <a:r>
              <a:rPr lang="en-US" sz="8000" dirty="0" smtClean="0">
                <a:solidFill>
                  <a:srgbClr val="FF0000"/>
                </a:solidFill>
              </a:rPr>
              <a:t>B</a:t>
            </a:r>
            <a:r>
              <a:rPr lang="en-US" sz="8000" dirty="0">
                <a:solidFill>
                  <a:prstClr val="black"/>
                </a:solidFill>
              </a:rPr>
              <a:t>			</a:t>
            </a:r>
            <a:r>
              <a:rPr lang="en-US" sz="8000" dirty="0" smtClean="0">
                <a:solidFill>
                  <a:prstClr val="black"/>
                </a:solidFill>
              </a:rPr>
              <a:t>   C</a:t>
            </a:r>
            <a:endParaRPr lang="en-US" sz="8000" dirty="0">
              <a:solidFill>
                <a:prstClr val="black"/>
              </a:solidFill>
            </a:endParaRPr>
          </a:p>
        </p:txBody>
      </p:sp>
    </p:spTree>
    <p:extLst>
      <p:ext uri="{BB962C8B-B14F-4D97-AF65-F5344CB8AC3E}">
        <p14:creationId xmlns:p14="http://schemas.microsoft.com/office/powerpoint/2010/main" val="77503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KINESTHETIC LEARNER</a:t>
            </a:r>
            <a:endParaRPr lang="en-US" dirty="0"/>
          </a:p>
        </p:txBody>
      </p:sp>
      <p:sp>
        <p:nvSpPr>
          <p:cNvPr id="3" name="Content Placeholder 2"/>
          <p:cNvSpPr>
            <a:spLocks noGrp="1"/>
          </p:cNvSpPr>
          <p:nvPr>
            <p:ph idx="1"/>
          </p:nvPr>
        </p:nvSpPr>
        <p:spPr>
          <a:xfrm>
            <a:off x="457200" y="1600200"/>
            <a:ext cx="8229600" cy="4876800"/>
          </a:xfrm>
        </p:spPr>
        <p:txBody>
          <a:bodyPr>
            <a:normAutofit fontScale="92500"/>
          </a:bodyPr>
          <a:lstStyle/>
          <a:p>
            <a:r>
              <a:rPr lang="en-US" sz="1600" dirty="0" smtClean="0"/>
              <a:t>Keep verbal discourse short and to the point. </a:t>
            </a:r>
            <a:endParaRPr lang="en-US" sz="1600" dirty="0"/>
          </a:p>
          <a:p>
            <a:r>
              <a:rPr lang="en-US" sz="1600" dirty="0" smtClean="0"/>
              <a:t>Actively participate in discussions. </a:t>
            </a:r>
            <a:endParaRPr lang="en-US" sz="1600" dirty="0"/>
          </a:p>
          <a:p>
            <a:r>
              <a:rPr lang="en-US" sz="1600" dirty="0" smtClean="0"/>
              <a:t>Use all of your senses ­ sight, touch, taste, smell, hearing. Use direct involvement, physical manipulation, imagery, and "hands on" activities to improve motivation, interest, and memory. </a:t>
            </a:r>
          </a:p>
          <a:p>
            <a:r>
              <a:rPr lang="en-US" sz="1600" dirty="0" smtClean="0"/>
              <a:t>Organize information into the steps that were used to physically complete a task. </a:t>
            </a:r>
            <a:endParaRPr lang="en-US" sz="1600" dirty="0"/>
          </a:p>
          <a:p>
            <a:r>
              <a:rPr lang="en-US" sz="1600" dirty="0" smtClean="0"/>
              <a:t>Seek out courses that have laboratories, field trips, etc. and lecturers who give real life examples. </a:t>
            </a:r>
            <a:endParaRPr lang="en-US" sz="1600" dirty="0"/>
          </a:p>
          <a:p>
            <a:r>
              <a:rPr lang="en-US" sz="1600" dirty="0" smtClean="0"/>
              <a:t>Use case studies and applications (example) to help with principles and abstract concepts. </a:t>
            </a:r>
            <a:endParaRPr lang="en-US" sz="1600" dirty="0"/>
          </a:p>
          <a:p>
            <a:r>
              <a:rPr lang="en-US" sz="1600" dirty="0" smtClean="0"/>
              <a:t>Allow for physical action in solving problems. </a:t>
            </a:r>
            <a:endParaRPr lang="en-US" sz="1600" dirty="0"/>
          </a:p>
          <a:p>
            <a:r>
              <a:rPr lang="en-US" sz="1600" dirty="0" smtClean="0"/>
              <a:t>Read or summarize directions, especially if they are lengthy and complicated, to discourage           starting a task without instructions. </a:t>
            </a:r>
            <a:endParaRPr lang="en-US" sz="1600" dirty="0"/>
          </a:p>
          <a:p>
            <a:r>
              <a:rPr lang="en-US" sz="1600" dirty="0" smtClean="0"/>
              <a:t>Use taped reading materials. </a:t>
            </a:r>
            <a:endParaRPr lang="en-US" sz="1600" dirty="0"/>
          </a:p>
          <a:p>
            <a:r>
              <a:rPr lang="en-US" sz="1600" dirty="0" smtClean="0"/>
              <a:t>Use practice, play acting, and modeling to prepare for tests. </a:t>
            </a:r>
            <a:endParaRPr lang="en-US" sz="1600" dirty="0"/>
          </a:p>
          <a:p>
            <a:r>
              <a:rPr lang="en-US" sz="1600" dirty="0" smtClean="0"/>
              <a:t>Allow for physical movement and periodic breaks during tests, while reading, or while composing written assignments.</a:t>
            </a:r>
          </a:p>
          <a:p>
            <a:r>
              <a:rPr lang="en-US" sz="1600" dirty="0" smtClean="0"/>
              <a:t>Role play the exam situation. </a:t>
            </a:r>
            <a:endParaRPr lang="en-US" sz="1600" dirty="0"/>
          </a:p>
          <a:p>
            <a:r>
              <a:rPr lang="en-US" sz="1600" dirty="0" smtClean="0"/>
              <a:t>Teach the material to someone else. </a:t>
            </a:r>
            <a:endParaRPr lang="en-US" sz="1600" dirty="0"/>
          </a:p>
          <a:p>
            <a:r>
              <a:rPr lang="en-US" sz="1600" dirty="0" smtClean="0"/>
              <a:t>Write practice answers, paragraphs or essays.</a:t>
            </a:r>
            <a:endParaRPr lang="en-US" sz="1600" dirty="0"/>
          </a:p>
        </p:txBody>
      </p:sp>
    </p:spTree>
    <p:extLst>
      <p:ext uri="{BB962C8B-B14F-4D97-AF65-F5344CB8AC3E}">
        <p14:creationId xmlns:p14="http://schemas.microsoft.com/office/powerpoint/2010/main" val="1511438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https://www.gadoe.org/Curriculum-Instruction-and-Assessment/Special-Education-Services/Documents/IDEAS%202014%20Handouts/LearningStyleInventory.pdf</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8170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 read</a:t>
            </a:r>
            <a:endParaRPr lang="en-US" dirty="0"/>
          </a:p>
        </p:txBody>
      </p:sp>
      <p:pic>
        <p:nvPicPr>
          <p:cNvPr id="2051" name="Picture 3" descr="C:\Users\maryl\AppData\Local\Microsoft\Windows\INetCache\IE\11V9VSWX\rk8_boy1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2286000" cy="31976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aryl\AppData\Local\Microsoft\Windows\INetCache\IE\OG7W91AN\bigmouth[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300" y="1295400"/>
            <a:ext cx="2514600" cy="254079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aryl\AppData\Local\Microsoft\Windows\INetCache\IE\THQ1BBOD\Impatience[1].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1295400"/>
            <a:ext cx="2336342" cy="23161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5800" y="5410200"/>
            <a:ext cx="8153400" cy="1323439"/>
          </a:xfrm>
          <a:prstGeom prst="rect">
            <a:avLst/>
          </a:prstGeom>
        </p:spPr>
        <p:txBody>
          <a:bodyPr wrap="square">
            <a:spAutoFit/>
          </a:bodyPr>
          <a:lstStyle/>
          <a:p>
            <a:pPr lvl="0"/>
            <a:r>
              <a:rPr lang="en-US" sz="8000" dirty="0">
                <a:solidFill>
                  <a:srgbClr val="0070C0"/>
                </a:solidFill>
              </a:rPr>
              <a:t>A</a:t>
            </a:r>
            <a:r>
              <a:rPr lang="en-US" sz="8000" dirty="0">
                <a:solidFill>
                  <a:prstClr val="black"/>
                </a:solidFill>
              </a:rPr>
              <a:t>			  </a:t>
            </a:r>
            <a:r>
              <a:rPr lang="en-US" sz="8000" dirty="0" smtClean="0">
                <a:solidFill>
                  <a:prstClr val="black"/>
                </a:solidFill>
              </a:rPr>
              <a:t> </a:t>
            </a:r>
            <a:r>
              <a:rPr lang="en-US" sz="8000" dirty="0" smtClean="0">
                <a:solidFill>
                  <a:srgbClr val="FF0000"/>
                </a:solidFill>
              </a:rPr>
              <a:t>B</a:t>
            </a:r>
            <a:r>
              <a:rPr lang="en-US" sz="8000" dirty="0">
                <a:solidFill>
                  <a:prstClr val="black"/>
                </a:solidFill>
              </a:rPr>
              <a:t>			C</a:t>
            </a:r>
          </a:p>
        </p:txBody>
      </p:sp>
    </p:spTree>
    <p:extLst>
      <p:ext uri="{BB962C8B-B14F-4D97-AF65-F5344CB8AC3E}">
        <p14:creationId xmlns:p14="http://schemas.microsoft.com/office/powerpoint/2010/main" val="372431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lstStyle/>
          <a:p>
            <a:r>
              <a:rPr lang="en-US" dirty="0" smtClean="0"/>
              <a:t>When giving directions</a:t>
            </a:r>
            <a:endParaRPr lang="en-US" dirty="0"/>
          </a:p>
        </p:txBody>
      </p:sp>
      <p:pic>
        <p:nvPicPr>
          <p:cNvPr id="3076" name="Picture 4" descr="C:\Users\maryl\AppData\Local\Microsoft\Windows\INetCache\IE\THQ1BBOD\MIS_route_map_en.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01" y="1652451"/>
            <a:ext cx="2119449"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maryl\AppData\Local\Microsoft\Windows\INetCache\IE\11V9VSWX\comunic02[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1652451"/>
            <a:ext cx="2590800" cy="1946527"/>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maryl\AppData\Local\Microsoft\Windows\INetCache\IE\OG7W91AN\point-at-myself-loveandrea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1652451"/>
            <a:ext cx="3048049" cy="20320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90600" y="5410200"/>
            <a:ext cx="7866199" cy="1323439"/>
          </a:xfrm>
          <a:prstGeom prst="rect">
            <a:avLst/>
          </a:prstGeom>
        </p:spPr>
        <p:txBody>
          <a:bodyPr wrap="square">
            <a:spAutoFit/>
          </a:bodyPr>
          <a:lstStyle/>
          <a:p>
            <a:pPr lvl="0"/>
            <a:r>
              <a:rPr lang="en-US" sz="8000" dirty="0">
                <a:solidFill>
                  <a:srgbClr val="0070C0"/>
                </a:solidFill>
              </a:rPr>
              <a:t>A</a:t>
            </a:r>
            <a:r>
              <a:rPr lang="en-US" sz="8000" dirty="0">
                <a:solidFill>
                  <a:prstClr val="black"/>
                </a:solidFill>
              </a:rPr>
              <a:t>			  </a:t>
            </a:r>
            <a:r>
              <a:rPr lang="en-US" sz="8000" dirty="0">
                <a:solidFill>
                  <a:srgbClr val="FF0000"/>
                </a:solidFill>
              </a:rPr>
              <a:t>B</a:t>
            </a:r>
            <a:r>
              <a:rPr lang="en-US" sz="8000" dirty="0">
                <a:solidFill>
                  <a:prstClr val="black"/>
                </a:solidFill>
              </a:rPr>
              <a:t>			C</a:t>
            </a:r>
          </a:p>
        </p:txBody>
      </p:sp>
    </p:spTree>
    <p:extLst>
      <p:ext uri="{BB962C8B-B14F-4D97-AF65-F5344CB8AC3E}">
        <p14:creationId xmlns:p14="http://schemas.microsoft.com/office/powerpoint/2010/main" val="90414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en-US" dirty="0" smtClean="0"/>
              <a:t>Unsure about spelling</a:t>
            </a:r>
            <a:endParaRPr lang="en-US" dirty="0"/>
          </a:p>
        </p:txBody>
      </p:sp>
      <p:pic>
        <p:nvPicPr>
          <p:cNvPr id="4098" name="Picture 2" descr="C:\Users\maryl\AppData\Local\Microsoft\Windows\INetCache\IE\NSO7Z8BG\edita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24000"/>
            <a:ext cx="2712281" cy="274314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aryl\AppData\Local\Microsoft\Windows\INetCache\IE\11V9VSWX\clipart_woman_talking[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934" y="1524000"/>
            <a:ext cx="2476612" cy="28035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aryl\AppData\Local\Microsoft\Windows\INetCache\IE\OG7W91AN\Write_the_World[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524000"/>
            <a:ext cx="2380450" cy="25028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19200" y="5334000"/>
            <a:ext cx="7620000" cy="1323439"/>
          </a:xfrm>
          <a:prstGeom prst="rect">
            <a:avLst/>
          </a:prstGeom>
        </p:spPr>
        <p:txBody>
          <a:bodyPr wrap="square">
            <a:spAutoFit/>
          </a:bodyPr>
          <a:lstStyle/>
          <a:p>
            <a:pPr lvl="0"/>
            <a:r>
              <a:rPr lang="en-US" sz="8000" dirty="0">
                <a:solidFill>
                  <a:srgbClr val="0070C0"/>
                </a:solidFill>
              </a:rPr>
              <a:t>A</a:t>
            </a:r>
            <a:r>
              <a:rPr lang="en-US" sz="8000" dirty="0">
                <a:solidFill>
                  <a:prstClr val="black"/>
                </a:solidFill>
              </a:rPr>
              <a:t>			  </a:t>
            </a:r>
            <a:r>
              <a:rPr lang="en-US" sz="8000" dirty="0">
                <a:solidFill>
                  <a:srgbClr val="FF0000"/>
                </a:solidFill>
              </a:rPr>
              <a:t>B</a:t>
            </a:r>
            <a:r>
              <a:rPr lang="en-US" sz="8000" dirty="0">
                <a:solidFill>
                  <a:prstClr val="black"/>
                </a:solidFill>
              </a:rPr>
              <a:t>		</a:t>
            </a:r>
            <a:r>
              <a:rPr lang="en-US" sz="8000" dirty="0" smtClean="0">
                <a:solidFill>
                  <a:prstClr val="black"/>
                </a:solidFill>
              </a:rPr>
              <a:t>  C</a:t>
            </a:r>
            <a:endParaRPr lang="en-US" sz="8000" dirty="0">
              <a:solidFill>
                <a:prstClr val="black"/>
              </a:solidFill>
            </a:endParaRPr>
          </a:p>
        </p:txBody>
      </p:sp>
    </p:spTree>
    <p:extLst>
      <p:ext uri="{BB962C8B-B14F-4D97-AF65-F5344CB8AC3E}">
        <p14:creationId xmlns:p14="http://schemas.microsoft.com/office/powerpoint/2010/main" val="630955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 write</a:t>
            </a:r>
            <a:endParaRPr lang="en-US" dirty="0"/>
          </a:p>
        </p:txBody>
      </p:sp>
      <p:pic>
        <p:nvPicPr>
          <p:cNvPr id="5122" name="Picture 2" descr="C:\Users\maryl\AppData\Local\Microsoft\Windows\INetCache\IE\NSO7Z8BG\alphabetcursivebig-thumb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3148717"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ryl\AppData\Local\Microsoft\Windows\INetCache\IE\11V9VSWX\clipart_woman_talking[1].gif"/>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338941" y="1371600"/>
            <a:ext cx="2490636" cy="28194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maryl\AppData\Local\Microsoft\Windows\INetCache\IE\NSO7Z8BG\push_button[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371600"/>
            <a:ext cx="2892034" cy="32615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66800" y="5410200"/>
            <a:ext cx="7768834" cy="1323439"/>
          </a:xfrm>
          <a:prstGeom prst="rect">
            <a:avLst/>
          </a:prstGeom>
        </p:spPr>
        <p:txBody>
          <a:bodyPr wrap="square">
            <a:spAutoFit/>
          </a:bodyPr>
          <a:lstStyle/>
          <a:p>
            <a:pPr lvl="0"/>
            <a:r>
              <a:rPr lang="en-US" sz="8000" dirty="0">
                <a:solidFill>
                  <a:srgbClr val="0070C0"/>
                </a:solidFill>
              </a:rPr>
              <a:t>A</a:t>
            </a:r>
            <a:r>
              <a:rPr lang="en-US" sz="8000" dirty="0">
                <a:solidFill>
                  <a:prstClr val="black"/>
                </a:solidFill>
              </a:rPr>
              <a:t>			 </a:t>
            </a:r>
            <a:r>
              <a:rPr lang="en-US" sz="8000" dirty="0" smtClean="0">
                <a:solidFill>
                  <a:srgbClr val="FF0000"/>
                </a:solidFill>
              </a:rPr>
              <a:t>B</a:t>
            </a:r>
            <a:r>
              <a:rPr lang="en-US" sz="8000" dirty="0">
                <a:solidFill>
                  <a:prstClr val="black"/>
                </a:solidFill>
              </a:rPr>
              <a:t>			</a:t>
            </a:r>
            <a:r>
              <a:rPr lang="en-US" sz="8000" dirty="0" smtClean="0">
                <a:solidFill>
                  <a:prstClr val="black"/>
                </a:solidFill>
              </a:rPr>
              <a:t>  C</a:t>
            </a:r>
            <a:endParaRPr lang="en-US" sz="8000" dirty="0">
              <a:solidFill>
                <a:prstClr val="black"/>
              </a:solidFill>
            </a:endParaRPr>
          </a:p>
        </p:txBody>
      </p:sp>
    </p:spTree>
    <p:extLst>
      <p:ext uri="{BB962C8B-B14F-4D97-AF65-F5344CB8AC3E}">
        <p14:creationId xmlns:p14="http://schemas.microsoft.com/office/powerpoint/2010/main" val="85039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1470025"/>
          </a:xfrm>
        </p:spPr>
        <p:txBody>
          <a:bodyPr/>
          <a:lstStyle/>
          <a:p>
            <a:r>
              <a:rPr lang="en-US" dirty="0" smtClean="0"/>
              <a:t>I remember a list</a:t>
            </a:r>
            <a:endParaRPr lang="en-US" dirty="0"/>
          </a:p>
        </p:txBody>
      </p:sp>
      <p:pic>
        <p:nvPicPr>
          <p:cNvPr id="6146" name="Picture 2" descr="C:\Users\maryl\AppData\Local\Microsoft\Windows\INetCache\IE\NSO7Z8BG\remind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2514600" cy="237452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maryl\AppData\Local\Microsoft\Windows\INetCache\IE\11V9VSWX\boys-talk[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214" y="2235014"/>
            <a:ext cx="2511171" cy="29718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maryl\AppData\Local\Microsoft\Windows\INetCache\IE\OG7W91AN\mult9a[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771900"/>
            <a:ext cx="3616778" cy="22347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5486400"/>
            <a:ext cx="7924800" cy="1323439"/>
          </a:xfrm>
          <a:prstGeom prst="rect">
            <a:avLst/>
          </a:prstGeom>
        </p:spPr>
        <p:txBody>
          <a:bodyPr wrap="square">
            <a:spAutoFit/>
          </a:bodyPr>
          <a:lstStyle/>
          <a:p>
            <a:pPr lvl="0"/>
            <a:r>
              <a:rPr lang="en-US" sz="8000" dirty="0">
                <a:solidFill>
                  <a:srgbClr val="0070C0"/>
                </a:solidFill>
              </a:rPr>
              <a:t>A</a:t>
            </a:r>
            <a:r>
              <a:rPr lang="en-US" sz="8000" dirty="0">
                <a:solidFill>
                  <a:prstClr val="black"/>
                </a:solidFill>
              </a:rPr>
              <a:t>			 </a:t>
            </a:r>
            <a:r>
              <a:rPr lang="en-US" sz="8000" dirty="0" smtClean="0">
                <a:solidFill>
                  <a:srgbClr val="FF0000"/>
                </a:solidFill>
              </a:rPr>
              <a:t>B</a:t>
            </a:r>
            <a:r>
              <a:rPr lang="en-US" sz="8000" dirty="0">
                <a:solidFill>
                  <a:prstClr val="black"/>
                </a:solidFill>
              </a:rPr>
              <a:t>		</a:t>
            </a:r>
            <a:r>
              <a:rPr lang="en-US" sz="8000" dirty="0" smtClean="0">
                <a:solidFill>
                  <a:prstClr val="black"/>
                </a:solidFill>
              </a:rPr>
              <a:t>       C</a:t>
            </a:r>
            <a:endParaRPr lang="en-US" sz="8000" dirty="0">
              <a:solidFill>
                <a:prstClr val="black"/>
              </a:solidFill>
            </a:endParaRPr>
          </a:p>
        </p:txBody>
      </p:sp>
    </p:spTree>
    <p:extLst>
      <p:ext uri="{BB962C8B-B14F-4D97-AF65-F5344CB8AC3E}">
        <p14:creationId xmlns:p14="http://schemas.microsoft.com/office/powerpoint/2010/main" val="3695658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1470025"/>
          </a:xfrm>
        </p:spPr>
        <p:txBody>
          <a:bodyPr/>
          <a:lstStyle/>
          <a:p>
            <a:r>
              <a:rPr lang="en-US" dirty="0" smtClean="0"/>
              <a:t>I prefer teachers who</a:t>
            </a:r>
            <a:endParaRPr lang="en-US" dirty="0"/>
          </a:p>
        </p:txBody>
      </p:sp>
      <p:pic>
        <p:nvPicPr>
          <p:cNvPr id="7174" name="Picture 6" descr="C:\Users\maryl\AppData\Local\Microsoft\Windows\INetCache\IE\11V9VSWX\titulariza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4" y="1333500"/>
            <a:ext cx="3810000" cy="234950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C:\Users\maryl\AppData\Local\Microsoft\Windows\INetCache\IE\NSO7Z8BG\stock-vector-set-of-smily-emotion-faces-3819333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182222"/>
            <a:ext cx="2873829" cy="3001555"/>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C:\Users\maryl\AppData\Local\Microsoft\Windows\INetCache\IE\NSO7Z8BG\science-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8913" y="3886200"/>
            <a:ext cx="2757830" cy="2971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3100" y="3962400"/>
            <a:ext cx="5334000" cy="2554545"/>
          </a:xfrm>
          <a:prstGeom prst="rect">
            <a:avLst/>
          </a:prstGeom>
        </p:spPr>
        <p:txBody>
          <a:bodyPr wrap="square">
            <a:spAutoFit/>
          </a:bodyPr>
          <a:lstStyle/>
          <a:p>
            <a:pPr lvl="0"/>
            <a:r>
              <a:rPr lang="en-US" sz="8000" dirty="0">
                <a:solidFill>
                  <a:srgbClr val="0070C0"/>
                </a:solidFill>
              </a:rPr>
              <a:t>A</a:t>
            </a:r>
            <a:r>
              <a:rPr lang="en-US" sz="8000" dirty="0">
                <a:solidFill>
                  <a:prstClr val="black"/>
                </a:solidFill>
              </a:rPr>
              <a:t>		</a:t>
            </a:r>
            <a:r>
              <a:rPr lang="en-US" sz="8000" dirty="0" smtClean="0">
                <a:solidFill>
                  <a:prstClr val="black"/>
                </a:solidFill>
              </a:rPr>
              <a:t>    </a:t>
            </a:r>
            <a:r>
              <a:rPr lang="en-US" sz="8000" dirty="0" smtClean="0">
                <a:solidFill>
                  <a:srgbClr val="FF0000"/>
                </a:solidFill>
              </a:rPr>
              <a:t>B</a:t>
            </a:r>
            <a:r>
              <a:rPr lang="en-US" sz="8000" dirty="0">
                <a:solidFill>
                  <a:prstClr val="black"/>
                </a:solidFill>
              </a:rPr>
              <a:t>			</a:t>
            </a:r>
            <a:r>
              <a:rPr lang="en-US" sz="8000" dirty="0" smtClean="0">
                <a:solidFill>
                  <a:prstClr val="black"/>
                </a:solidFill>
              </a:rPr>
              <a:t>               C</a:t>
            </a:r>
            <a:endParaRPr lang="en-US" sz="8000" dirty="0">
              <a:solidFill>
                <a:prstClr val="black"/>
              </a:solidFill>
            </a:endParaRPr>
          </a:p>
        </p:txBody>
      </p:sp>
    </p:spTree>
    <p:extLst>
      <p:ext uri="{BB962C8B-B14F-4D97-AF65-F5344CB8AC3E}">
        <p14:creationId xmlns:p14="http://schemas.microsoft.com/office/powerpoint/2010/main" val="2766583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trying to concentrate, I find it difficult when …</a:t>
            </a:r>
            <a:endParaRPr lang="en-US" dirty="0"/>
          </a:p>
        </p:txBody>
      </p:sp>
      <p:pic>
        <p:nvPicPr>
          <p:cNvPr id="8194" name="Picture 2" descr="C:\Users\maryl\AppData\Local\Microsoft\Windows\INetCache\IE\OG7W91AN\mess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447800"/>
            <a:ext cx="2764573" cy="25908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maryl\AppData\Local\Microsoft\Windows\INetCache\IE\THQ1BBOD\musica-ruim[1].gif"/>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389428" y="1447800"/>
            <a:ext cx="2538916" cy="2475706"/>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maryl\AppData\Local\Microsoft\Windows\INetCache\IE\THQ1BBOD\Yoga%20clipart%20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447800"/>
            <a:ext cx="2590800" cy="25389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19200" y="5181600"/>
            <a:ext cx="7772400" cy="1323439"/>
          </a:xfrm>
          <a:prstGeom prst="rect">
            <a:avLst/>
          </a:prstGeom>
        </p:spPr>
        <p:txBody>
          <a:bodyPr wrap="square">
            <a:spAutoFit/>
          </a:bodyPr>
          <a:lstStyle/>
          <a:p>
            <a:r>
              <a:rPr lang="en-US" sz="8000" dirty="0" smtClean="0">
                <a:solidFill>
                  <a:srgbClr val="0070C0"/>
                </a:solidFill>
              </a:rPr>
              <a:t>A</a:t>
            </a:r>
            <a:r>
              <a:rPr lang="en-US" sz="8000" dirty="0" smtClean="0"/>
              <a:t>			 </a:t>
            </a:r>
            <a:r>
              <a:rPr lang="en-US" sz="8000" dirty="0" smtClean="0">
                <a:solidFill>
                  <a:srgbClr val="FF0000"/>
                </a:solidFill>
              </a:rPr>
              <a:t>B</a:t>
            </a:r>
            <a:r>
              <a:rPr lang="en-US" sz="8000" dirty="0" smtClean="0"/>
              <a:t>			  C</a:t>
            </a:r>
            <a:endParaRPr lang="en-US" sz="8000" dirty="0"/>
          </a:p>
        </p:txBody>
      </p:sp>
    </p:spTree>
    <p:extLst>
      <p:ext uri="{BB962C8B-B14F-4D97-AF65-F5344CB8AC3E}">
        <p14:creationId xmlns:p14="http://schemas.microsoft.com/office/powerpoint/2010/main" val="3872788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197</Words>
  <Application>Microsoft Office PowerPoint</Application>
  <PresentationFormat>On-screen Show (4:3)</PresentationFormat>
  <Paragraphs>126</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Learning Preference Inventory</vt:lpstr>
      <vt:lpstr>To learn something new</vt:lpstr>
      <vt:lpstr>When I read</vt:lpstr>
      <vt:lpstr>When giving directions</vt:lpstr>
      <vt:lpstr>Unsure about spelling</vt:lpstr>
      <vt:lpstr>When I write</vt:lpstr>
      <vt:lpstr>I remember a list</vt:lpstr>
      <vt:lpstr>I prefer teachers who</vt:lpstr>
      <vt:lpstr>When trying to concentrate, I find it difficult when …</vt:lpstr>
      <vt:lpstr>When solving a problem</vt:lpstr>
      <vt:lpstr>With written instructions on how to build something</vt:lpstr>
      <vt:lpstr>While waiting</vt:lpstr>
      <vt:lpstr>Verbally describe something</vt:lpstr>
      <vt:lpstr>If someone was describing something</vt:lpstr>
      <vt:lpstr>When recalling names</vt:lpstr>
      <vt:lpstr>Add up A, B, &amp; C’s</vt:lpstr>
      <vt:lpstr>Learning Preference Study Strategies</vt:lpstr>
      <vt:lpstr>VISUAL LEARNER</vt:lpstr>
      <vt:lpstr>Auditory Learner</vt:lpstr>
      <vt:lpstr>KINESTHETIC LEARNER</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Preference Inventory</dc:title>
  <dc:creator>Mary-Lynn Goberis</dc:creator>
  <cp:lastModifiedBy>Mary-Lynn Goberis</cp:lastModifiedBy>
  <cp:revision>35</cp:revision>
  <dcterms:created xsi:type="dcterms:W3CDTF">2016-02-25T02:05:09Z</dcterms:created>
  <dcterms:modified xsi:type="dcterms:W3CDTF">2016-02-25T04:35:47Z</dcterms:modified>
</cp:coreProperties>
</file>